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87E799-1251-4582-99A7-CC5AFA155C45}">
  <a:tblStyle styleId="{1087E799-1251-4582-99A7-CC5AFA155C45}" styleName="Table_0">
    <a:wholeTbl>
      <a:tcTxStyle b="off" i="off">
        <a:font>
          <a:latin typeface="Lucida Sans Unicode"/>
          <a:ea typeface="Lucida Sans Unicode"/>
          <a:cs typeface="Lucida Sans Unicode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F4"/>
          </a:solidFill>
        </a:fill>
      </a:tcStyle>
    </a:wholeTbl>
    <a:band1H>
      <a:tcTxStyle/>
      <a:tcStyle>
        <a:tcBdr/>
        <a:fill>
          <a:solidFill>
            <a:srgbClr val="CCDFE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FE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ucida Sans Unicode"/>
          <a:ea typeface="Lucida Sans Unicode"/>
          <a:cs typeface="Lucida Sans Unicode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ucida Sans Unicode"/>
          <a:ea typeface="Lucida Sans Unicode"/>
          <a:cs typeface="Lucida Sans Unicode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ucida Sans Unicode"/>
          <a:ea typeface="Lucida Sans Unicode"/>
          <a:cs typeface="Lucida Sans Unicode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ucida Sans Unicode"/>
          <a:ea typeface="Lucida Sans Unicode"/>
          <a:cs typeface="Lucida Sans Unicode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44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12e51283ef2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12e51283ef2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g12e51283ef2_1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143</a:t>
            </a:fld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150</a:t>
            </a:fld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22673c2eb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22673c2eb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122673c2eb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22673c2eb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22673c2eb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22673c2ebb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22673c2eb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22673c2eb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122673c2ebb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22673c2eb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22673c2eb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122673c2ebb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22673c2eb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22673c2eb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122673c2ebb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22673c2eb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22673c2eb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g122673c2ebb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>
            <a:gsLst>
              <a:gs pos="0">
                <a:srgbClr val="007795"/>
              </a:gs>
              <a:gs pos="55000">
                <a:srgbClr val="47BBE0"/>
              </a:gs>
              <a:gs pos="100000">
                <a:srgbClr val="007795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ucida Sans"/>
              <a:buNone/>
              <a:defRPr sz="48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R="64008" lvl="0" algn="r">
              <a:spcBef>
                <a:spcPts val="400"/>
              </a:spcBef>
              <a:spcAft>
                <a:spcPts val="0"/>
              </a:spcAft>
              <a:buSzPts val="1836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324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24" name="Google Shape;24;p2"/>
            <p:cNvSpPr/>
            <p:nvPr/>
          </p:nvSpPr>
          <p:spPr>
            <a:xfrm>
              <a:off x="1687513" y="4832896"/>
              <a:ext cx="7456487" cy="518816"/>
            </a:xfrm>
            <a:custGeom>
              <a:avLst/>
              <a:gdLst/>
              <a:ahLst/>
              <a:cxnLst/>
              <a:rect l="l" t="t" r="r" b="b"/>
              <a:pathLst>
                <a:path w="4697" h="367" extrusionOk="0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9CCADC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443" y="5135526"/>
              <a:ext cx="9108557" cy="838200"/>
            </a:xfrm>
            <a:custGeom>
              <a:avLst/>
              <a:gdLst/>
              <a:ahLst/>
              <a:cxnLst/>
              <a:rect l="l" t="t" r="r" b="b"/>
              <a:pathLst>
                <a:path w="5760" h="528" extrusionOk="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0" y="4883888"/>
              <a:ext cx="9144000" cy="1981200"/>
            </a:xfrm>
            <a:custGeom>
              <a:avLst/>
              <a:gdLst/>
              <a:ahLst/>
              <a:cxnLst/>
              <a:rect l="l" t="t" r="r" b="b"/>
              <a:pathLst>
                <a:path w="5760" h="1248" extrusionOk="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tx="0" ty="0" sx="50000" sy="50000" flip="none" algn="t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cxnSp>
          <p:nvCxnSpPr>
            <p:cNvPr id="27" name="Google Shape;27;p2"/>
            <p:cNvCxnSpPr/>
            <p:nvPr/>
          </p:nvCxnSpPr>
          <p:spPr>
            <a:xfrm>
              <a:off x="-3765" y="4880373"/>
              <a:ext cx="9147765" cy="839943"/>
            </a:xfrm>
            <a:prstGeom prst="straightConnector1">
              <a:avLst/>
            </a:prstGeom>
            <a:noFill/>
            <a:ln w="12050" cap="flat" cmpd="sng">
              <a:solidFill>
                <a:srgbClr val="93C5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8" name="Google Shape;28;p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7F0F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lvl="1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lvl="2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lvl="3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lvl="4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lvl="5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lvl="6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lvl="7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lvl="8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 rot="5400000">
            <a:off x="2378964" y="-440436"/>
            <a:ext cx="4386071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6324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marL="914400" lvl="1" indent="-342900" algn="l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 rot="5400000">
            <a:off x="4936367" y="2182285"/>
            <a:ext cx="5592761" cy="177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 rot="5400000">
            <a:off x="823120" y="-91279"/>
            <a:ext cx="559276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6324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marL="914400" lvl="1" indent="-342900" algn="l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6324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marL="914400" lvl="1" indent="-342900" algn="l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ucida Sans"/>
              <a:buNone/>
              <a:defRPr sz="48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64"/>
              <a:buNone/>
              <a:defRPr sz="23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504" algn="l">
              <a:spcBef>
                <a:spcPts val="400"/>
              </a:spcBef>
              <a:spcAft>
                <a:spcPts val="0"/>
              </a:spcAft>
              <a:buSzPts val="1904"/>
              <a:buChar char="🞂"/>
              <a:defRPr sz="2800"/>
            </a:lvl1pPr>
            <a:lvl2pPr marL="914400" lvl="1" indent="-381000" algn="l">
              <a:spcBef>
                <a:spcPts val="324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504" algn="l">
              <a:spcBef>
                <a:spcPts val="400"/>
              </a:spcBef>
              <a:spcAft>
                <a:spcPts val="0"/>
              </a:spcAft>
              <a:buSzPts val="1904"/>
              <a:buChar char="🞂"/>
              <a:defRPr sz="2800"/>
            </a:lvl1pPr>
            <a:lvl2pPr marL="914400" lvl="1" indent="-381000" algn="l">
              <a:spcBef>
                <a:spcPts val="324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32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2"/>
          </p:nvPr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32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3"/>
          </p:nvPr>
        </p:nvSpPr>
        <p:spPr>
          <a:xfrm>
            <a:off x="457200" y="1444294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2232" algn="l">
              <a:spcBef>
                <a:spcPts val="400"/>
              </a:spcBef>
              <a:spcAft>
                <a:spcPts val="0"/>
              </a:spcAft>
              <a:buSzPts val="1632"/>
              <a:buChar char="🞂"/>
              <a:defRPr sz="2400"/>
            </a:lvl1pPr>
            <a:lvl2pPr marL="914400" lvl="1" indent="-355600" algn="l">
              <a:spcBef>
                <a:spcPts val="324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4"/>
          </p:nvPr>
        </p:nvSpPr>
        <p:spPr>
          <a:xfrm>
            <a:off x="4645025" y="1444294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2232" algn="l">
              <a:spcBef>
                <a:spcPts val="0"/>
              </a:spcBef>
              <a:spcAft>
                <a:spcPts val="0"/>
              </a:spcAft>
              <a:buSzPts val="1632"/>
              <a:buChar char="🞂"/>
              <a:defRPr sz="2400"/>
            </a:lvl1pPr>
            <a:lvl2pPr marL="914400" lvl="1" indent="-355600" algn="l">
              <a:spcBef>
                <a:spcPts val="324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ucida Sans"/>
              <a:buNone/>
              <a:defRPr sz="25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4419600" y="5355102"/>
            <a:ext cx="397459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1088"/>
              <a:buNone/>
              <a:defRPr sz="1600"/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2"/>
          </p:nvPr>
        </p:nvSpPr>
        <p:spPr>
          <a:xfrm>
            <a:off x="914400" y="274320"/>
            <a:ext cx="747979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6776" algn="l">
              <a:spcBef>
                <a:spcPts val="400"/>
              </a:spcBef>
              <a:spcAft>
                <a:spcPts val="0"/>
              </a:spcAft>
              <a:buSzPts val="2176"/>
              <a:buChar char="🞂"/>
              <a:defRPr sz="3200"/>
            </a:lvl1pPr>
            <a:lvl2pPr marL="914400" lvl="1" indent="-406400" algn="l">
              <a:spcBef>
                <a:spcPts val="324"/>
              </a:spcBef>
              <a:spcAft>
                <a:spcPts val="0"/>
              </a:spcAft>
              <a:buSzPts val="2800"/>
              <a:buChar char="◦"/>
              <a:defRPr sz="2800"/>
            </a:lvl2pPr>
            <a:lvl3pPr marL="1371600" lvl="2" indent="-381000" algn="l">
              <a:spcBef>
                <a:spcPts val="35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1141232" y="5443402"/>
            <a:ext cx="7162800" cy="64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marR="18288" lvl="0" indent="-228600" algn="r">
              <a:spcBef>
                <a:spcPts val="400"/>
              </a:spcBef>
              <a:spcAft>
                <a:spcPts val="0"/>
              </a:spcAft>
              <a:buSzPts val="952"/>
              <a:buNone/>
              <a:defRPr sz="1400"/>
            </a:lvl1pPr>
            <a:lvl2pPr marL="914400" lvl="1" indent="-304800" algn="l">
              <a:spcBef>
                <a:spcPts val="324"/>
              </a:spcBef>
              <a:spcAft>
                <a:spcPts val="0"/>
              </a:spcAft>
              <a:buSzPts val="1200"/>
              <a:buChar char="◦"/>
              <a:defRPr sz="1200"/>
            </a:lvl2pPr>
            <a:lvl3pPr marL="1371600" lvl="2" indent="-292100" algn="l">
              <a:spcBef>
                <a:spcPts val="35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85750" algn="l">
              <a:spcBef>
                <a:spcPts val="35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spcBef>
                <a:spcPts val="350"/>
              </a:spcBef>
              <a:spcAft>
                <a:spcPts val="0"/>
              </a:spcAft>
              <a:buSzPts val="900"/>
              <a:buChar char="●"/>
              <a:defRPr sz="9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>
            <a:spLocks noGrp="1"/>
          </p:cNvSpPr>
          <p:nvPr>
            <p:ph type="pic" idx="2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●"/>
              <a:defRPr sz="21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sz="1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lvl="1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lvl="2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lvl="3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lvl="4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lvl="5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lvl="6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lvl="7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lvl="8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ucida Sans"/>
              <a:buNone/>
              <a:defRPr sz="30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/>
          <p:nvPr/>
        </p:nvSpPr>
        <p:spPr>
          <a:xfrm>
            <a:off x="716436" y="5001993"/>
            <a:ext cx="3802003" cy="1443111"/>
          </a:xfrm>
          <a:custGeom>
            <a:avLst/>
            <a:gdLst/>
            <a:ahLst/>
            <a:cxnLst/>
            <a:rect l="l" t="t" r="r" b="b"/>
            <a:pathLst>
              <a:path w="5760" h="528" extrusionOk="0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-53561" y="5785023"/>
            <a:ext cx="3802003" cy="838200"/>
          </a:xfrm>
          <a:custGeom>
            <a:avLst/>
            <a:gdLst/>
            <a:ahLst/>
            <a:cxnLst/>
            <a:rect l="l" t="t" r="r" b="b"/>
            <a:pathLst>
              <a:path w="5760" h="528" extrusionOk="0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2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87" name="Google Shape;87;p10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10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9" name="Google Shape;89;p10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716436" y="5001993"/>
            <a:ext cx="3802003" cy="1443111"/>
          </a:xfrm>
          <a:custGeom>
            <a:avLst/>
            <a:gdLst/>
            <a:ahLst/>
            <a:cxnLst/>
            <a:rect l="l" t="t" r="r" b="b"/>
            <a:pathLst>
              <a:path w="5760" h="528" extrusionOk="0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-53561" y="5785023"/>
            <a:ext cx="3802003" cy="838200"/>
          </a:xfrm>
          <a:custGeom>
            <a:avLst/>
            <a:gdLst/>
            <a:ahLst/>
            <a:cxnLst/>
            <a:rect l="l" t="t" r="r" b="b"/>
            <a:pathLst>
              <a:path w="5760" h="528" extrusionOk="0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13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3" name="Google Shape;13;p1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🞂"/>
              <a:defRPr sz="27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ervical_nerves" TargetMode="Externa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o-pedia.com/Cervical_Plexus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hysio-pedia.com/Brachial_plexus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o-pedia.com/Motor_Neurone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Brachial plexus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Injury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Google Shape;108;p1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/>
              <a:t>Mansoor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Lateral to the 1st rib , where three trunks are located behind the axillary artery ,they separate into </a:t>
            </a:r>
            <a:r>
              <a:rPr lang="en-US" b="1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anterior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b="1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posterior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divisions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The 3 anterior division form parts of brachial plexus that ultimately give rise to peripheral nerves associated with the </a:t>
            </a:r>
            <a:r>
              <a:rPr lang="en-US" b="1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anterior compartment of arm or forearm.</a:t>
            </a:r>
            <a:endParaRPr b="1">
              <a:solidFill>
                <a:srgbClr val="0B0080"/>
              </a:solidFill>
            </a:endParaRPr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The 3 posterior division combine to form parts of the brachial plexus that give rise to nerves associated with the </a:t>
            </a:r>
            <a:r>
              <a:rPr lang="en-US" b="1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posterior compartments.</a:t>
            </a:r>
            <a:endParaRPr b="1">
              <a:solidFill>
                <a:srgbClr val="0B0080"/>
              </a:solidFill>
            </a:endParaRPr>
          </a:p>
        </p:txBody>
      </p:sp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b="1" u="sng"/>
              <a:t>DIVISION</a:t>
            </a:r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12"/>
          <p:cNvSpPr txBox="1">
            <a:spLocks noGrp="1"/>
          </p:cNvSpPr>
          <p:nvPr>
            <p:ph type="body" idx="1"/>
          </p:nvPr>
        </p:nvSpPr>
        <p:spPr>
          <a:xfrm>
            <a:off x="228600" y="228600"/>
            <a:ext cx="86106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/>
              <a:t>Tendon transfer</a:t>
            </a:r>
            <a:endParaRPr/>
          </a:p>
          <a:p>
            <a:pPr marL="365760" lvl="0" indent="-256032" algn="ctr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</p:txBody>
      </p:sp>
      <p:graphicFrame>
        <p:nvGraphicFramePr>
          <p:cNvPr id="937" name="Google Shape;937;p112"/>
          <p:cNvGraphicFramePr/>
          <p:nvPr/>
        </p:nvGraphicFramePr>
        <p:xfrm>
          <a:off x="457200" y="990600"/>
          <a:ext cx="8305750" cy="525785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166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1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Movement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Detaching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Attaching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Position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Treatment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Thumb opposition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FDS of ring finger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APB insertion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Thumb immobilized in opposition  3 weeks 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weeks splint –reeducation of transferred tendon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Flx of DIP of thumb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Brachioradialis from insertion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FPL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Faradic reeducation started after 3weeks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Flx of index &amp; middle finger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Slitting tendon of FDP of ring &amp; little finger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Middle &amp; index finger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ulnar portion of nerve can pull the fingers to flx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Pronation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Biceps tendon </a:t>
                      </a: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38" name="Google Shape;938;p11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100</a:t>
            </a:fld>
            <a:endParaRPr/>
          </a:p>
        </p:txBody>
      </p:sp>
      <p:sp>
        <p:nvSpPr>
          <p:cNvPr id="939" name="Google Shape;939;p11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13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lang="en-US" sz="3500" b="1" u="sng">
                <a:latin typeface="Times New Roman"/>
                <a:ea typeface="Times New Roman"/>
                <a:cs typeface="Times New Roman"/>
                <a:sym typeface="Times New Roman"/>
              </a:rPr>
              <a:t>Ulnar nerve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High / low palsy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Test for FCU / Abd. digiti minimi / Interossei (dorsal -</a:t>
            </a:r>
            <a:r>
              <a:rPr lang="en-US"/>
              <a:t>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Egawa’s test ; palmar – card test ) / lumbricals /Add.Pollicis (Froment’s sign / book test 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Ulnar claw hand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Bishops hand /benediction hand (hypothenar wasting)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5" name="Google Shape;945;p11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101</a:t>
            </a:fld>
            <a:endParaRPr/>
          </a:p>
        </p:txBody>
      </p:sp>
      <p:sp>
        <p:nvSpPr>
          <p:cNvPr id="946" name="Google Shape;946;p11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14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Sensory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Loss of sensation over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hypothenar eminence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medial 1 ½ finger up to nail beds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Motor loss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Muscles affected are: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FCU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Medial half of flexor digitorum profundus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Hypothenar muscles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Interossei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Medial two lumbricals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2" name="Google Shape;952;p11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102</a:t>
            </a:fld>
            <a:endParaRPr/>
          </a:p>
        </p:txBody>
      </p:sp>
      <p:sp>
        <p:nvSpPr>
          <p:cNvPr id="953" name="Google Shape;953;p11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15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610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904"/>
              <a:buNone/>
            </a:pPr>
            <a:r>
              <a:rPr lang="en-US" sz="2800" b="1" u="sng">
                <a:latin typeface="Times New Roman"/>
                <a:ea typeface="Times New Roman"/>
                <a:cs typeface="Times New Roman"/>
                <a:sym typeface="Times New Roman"/>
              </a:rPr>
              <a:t>Special test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904"/>
              <a:buChar char="🞂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Froments sign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904"/>
              <a:buChar char="🞂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Tinnels sign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904"/>
              <a:buNone/>
            </a:pPr>
            <a:endParaRPr sz="2800"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904"/>
              <a:buChar char="🞂"/>
            </a:pPr>
            <a:r>
              <a:rPr lang="en-US" sz="2800" b="1" u="sng">
                <a:latin typeface="Times New Roman"/>
                <a:ea typeface="Times New Roman"/>
                <a:cs typeface="Times New Roman"/>
                <a:sym typeface="Times New Roman"/>
              </a:rPr>
              <a:t>Card test/Froments sign test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904"/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Inability to hold a card or paper in between fingers due to loss of adduction by palmar interossei.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pic>
        <p:nvPicPr>
          <p:cNvPr id="959" name="Google Shape;959;p115" descr="http://www.mims.com/resources/drugs/common/CP0042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4648200"/>
            <a:ext cx="4191000" cy="17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1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103</a:t>
            </a:fld>
            <a:endParaRPr/>
          </a:p>
        </p:txBody>
      </p:sp>
      <p:sp>
        <p:nvSpPr>
          <p:cNvPr id="961" name="Google Shape;961;p11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16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577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Deformity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Claw hand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967" name="Google Shape;967;p116"/>
          <p:cNvGraphicFramePr/>
          <p:nvPr/>
        </p:nvGraphicFramePr>
        <p:xfrm>
          <a:off x="304800" y="1219200"/>
          <a:ext cx="8610600" cy="493786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Joints </a:t>
                      </a:r>
                      <a:endParaRPr sz="2200" b="1" u="sng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Action </a:t>
                      </a:r>
                      <a:endParaRPr sz="2200" b="1" u="sng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Muscles </a:t>
                      </a:r>
                      <a:endParaRPr sz="2200" b="1" u="sng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MCP joint ring finger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Hyperextension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Overaction of ED and EDMinimi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MCP of little finger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Extension 30 degree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IP of two fingers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Flexion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PIP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 degree of flexion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DIP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Flexed /extended depending on site of injury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Ulnar nerve injured at wrist </a:t>
                      </a:r>
                      <a:endParaRPr sz="2200" b="1" u="sng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DIP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10 -15 degree of flexion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overaction of FDP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Times New Roman"/>
                        <a:buNone/>
                      </a:pPr>
                      <a:r>
                        <a:rPr lang="en-US" sz="2200" b="1" u="sng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Ulnar nerve injured at elbow</a:t>
                      </a:r>
                      <a:endParaRPr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DIP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Flexion is reduced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Paralysis of Flx digi. profundus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68" name="Google Shape;968;p11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104</a:t>
            </a:fld>
            <a:endParaRPr/>
          </a:p>
        </p:txBody>
      </p:sp>
      <p:sp>
        <p:nvSpPr>
          <p:cNvPr id="969" name="Google Shape;969;p11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17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975" name="Google Shape;975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Claw hand</a:t>
            </a:r>
            <a:br>
              <a:rPr lang="en-US" sz="3690"/>
            </a:br>
            <a:endParaRPr sz="3690"/>
          </a:p>
        </p:txBody>
      </p:sp>
      <p:pic>
        <p:nvPicPr>
          <p:cNvPr id="976" name="Google Shape;976;p117" descr="https://tse1.mm.bing.net/th?id=OIP.v95RX9y1AJ-I2hcr2Y-wrwEsD3&amp;pid=15.1&amp;P=0&amp;w=191&amp;h=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00200"/>
            <a:ext cx="4038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17" descr="https://tse4.mm.bing.net/th?id=OIP.gtM1I3uGDUHELd2eSBYOXgEsDZ&amp;pid=15.1&amp;P=0&amp;w=207&amp;h=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8600" y="4038600"/>
            <a:ext cx="44196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1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105</a:t>
            </a:fld>
            <a:endParaRPr/>
          </a:p>
        </p:txBody>
      </p:sp>
      <p:sp>
        <p:nvSpPr>
          <p:cNvPr id="979" name="Google Shape;979;p11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18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lang="en-US" sz="3000" b="1" u="sng">
                <a:latin typeface="Times New Roman"/>
                <a:ea typeface="Times New Roman"/>
                <a:cs typeface="Times New Roman"/>
                <a:sym typeface="Times New Roman"/>
              </a:rPr>
              <a:t>Functional disability</a:t>
            </a:r>
            <a:endParaRPr sz="3000"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Loss of lumbrical grip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Power grip is affected (lack of hypothenar eminence muscle, wrapping object is difficulty)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Pinch power reduces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Spherical grip is loss due to absence of lateralization of fingers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Lateral pinch is inefficient due to paralyzed A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5" name="Google Shape;985;p11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106</a:t>
            </a:fld>
            <a:endParaRPr/>
          </a:p>
        </p:txBody>
      </p:sp>
      <p:sp>
        <p:nvSpPr>
          <p:cNvPr id="986" name="Google Shape;986;p11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19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Trick movements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First sign of recovery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170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 minimi is first muscle to recover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</p:txBody>
      </p:sp>
      <p:graphicFrame>
        <p:nvGraphicFramePr>
          <p:cNvPr id="992" name="Google Shape;992;p119"/>
          <p:cNvGraphicFramePr/>
          <p:nvPr/>
        </p:nvGraphicFramePr>
        <p:xfrm>
          <a:off x="457200" y="990600"/>
          <a:ext cx="7848600" cy="248920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Paralysis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Action done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Muscles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Lumbricals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Extension of IP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Dorsal interossei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Abduction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ED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Wrist flexion  ask to patient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Radial deviation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FCR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93" name="Google Shape;993;p11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107</a:t>
            </a:fld>
            <a:endParaRPr/>
          </a:p>
        </p:txBody>
      </p:sp>
      <p:sp>
        <p:nvSpPr>
          <p:cNvPr id="994" name="Google Shape;994;p11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20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Management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IG stimulation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Passive movements and stretching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care of anesthetic hand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Splintage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 b="1">
                <a:latin typeface="Times New Roman"/>
                <a:ea typeface="Times New Roman"/>
                <a:cs typeface="Times New Roman"/>
                <a:sym typeface="Times New Roman"/>
              </a:rPr>
              <a:t>Knuckle bender splint 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Volar support at MCP 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Two dorsal Support on PIP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 and metacarpal bones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MCP in flexion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IP in Extension </a:t>
            </a:r>
            <a:endParaRPr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/>
          </a:p>
        </p:txBody>
      </p:sp>
      <p:pic>
        <p:nvPicPr>
          <p:cNvPr id="1000" name="Google Shape;1000;p120" descr="https://tse3.mm.bing.net/th?id=OIP.r8ziH2MhJLWnQFxk_7CGLAEGDt&amp;pid=15.1&amp;P=0&amp;w=185&amp;h=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304800"/>
            <a:ext cx="33528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20" descr="https://tse2.mm.bing.net/th?id=OIP.3GNde0gau-Xby0zNT8_U3wEsC7&amp;pid=15.1&amp;P=0&amp;w=293&amp;h=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2667000"/>
            <a:ext cx="32004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20" descr="https://tse2.mm.bing.net/th?id=OIP.HHNwhisoqN4lkzjEO3lmYwEYCg&amp;pid=15.1&amp;P=0&amp;w=279&amp;h=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6800" y="4724400"/>
            <a:ext cx="3429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2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108</a:t>
            </a:fld>
            <a:endParaRPr/>
          </a:p>
        </p:txBody>
      </p:sp>
      <p:sp>
        <p:nvSpPr>
          <p:cNvPr id="1004" name="Google Shape;1004;p12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21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Surgical management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Tendon transfer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Arial"/>
              <a:buChar char="•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Paul Brands Transfer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ECR is detached from insertion and lengthened by tailed graft of Plantaris muscle.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Then it is slit into 4 moved through lumbericals canal and passes to dorsal aspect and attached to extensor aponeurosis.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0" name="Google Shape;1010;p121" descr="http://4.bp.blogspot.com/-XhRsvx5GIfE/U419SNmoFkI/AAAAAAAAAxA/koltj9ROYuU/s1600/Paul+Bra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228600"/>
            <a:ext cx="1790700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121" descr="http://img.medscapestatic.com/pi/meds/ckb/53/7553tn.jp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12" name="Google Shape;1012;p12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109</a:t>
            </a:fld>
            <a:endParaRPr/>
          </a:p>
        </p:txBody>
      </p:sp>
      <p:sp>
        <p:nvSpPr>
          <p:cNvPr id="1013" name="Google Shape;1013;p12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4582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3 posterior divisions unite to form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posterior cord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Anterior divisions of upper and ,middle trunks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   (C5-C7) unite to form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lateral cord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Anterior division of lower trunk forms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medial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    cord(C8-T1)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b="1" u="sng"/>
              <a:t>CORDS</a:t>
            </a:r>
            <a:endParaRPr b="1" u="sng"/>
          </a:p>
        </p:txBody>
      </p:sp>
      <p:sp>
        <p:nvSpPr>
          <p:cNvPr id="189" name="Google Shape;189;p2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122" descr="http://img.medscape.com/pi/emed/ckb/clinical_procedures/79926-79928-1834677-1834724t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362200"/>
            <a:ext cx="4343400" cy="40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122" descr="https://tse3.mm.bing.net/th?id=OIP.4LZAqWmSVfUIw6NpOknUEgDoEM&amp;pid=15.1&amp;P=0&amp;w=300&amp;h=30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20" name="Google Shape;1020;p122" descr="https://tse3.mm.bing.net/th?id=OIP.4LZAqWmSVfUIw6NpOknUEgDoEM&amp;pid=15.1&amp;P=0&amp;w=300&amp;h=30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21" name="Google Shape;1021;p122" descr="https://tse3.mm.bing.net/th?id=OIP.4LZAqWmSVfUIw6NpOknUEgDoEM&amp;pid=15.1&amp;P=0&amp;w=300&amp;h=30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022" name="Google Shape;1022;p122" descr="C:\Users\user\Desktop\th 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00" y="228600"/>
            <a:ext cx="36576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122" descr="C:\Users\user\Desktop\th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0" y="2667000"/>
            <a:ext cx="35052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12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110</a:t>
            </a:fld>
            <a:endParaRPr/>
          </a:p>
        </p:txBody>
      </p:sp>
      <p:sp>
        <p:nvSpPr>
          <p:cNvPr id="1025" name="Google Shape;1025;p12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23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Riordans technique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When there is severe clawing of wrist flexion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FCR is detached ,lengthened and inserted as brands surgery (slit into 4-lumbrical canal-dorsal aspect-extensor aponeurosis.</a:t>
            </a:r>
            <a:endParaRPr/>
          </a:p>
          <a:p>
            <a:pPr marL="365760" lvl="0" indent="-139446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Bunnell's surgery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When there is habitual flexion of wrist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FD of ring finger is slit into 4 tendons and inserted as Brands surgery.</a:t>
            </a:r>
            <a:endParaRPr/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031" name="Google Shape;1031;p12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111</a:t>
            </a:fld>
            <a:endParaRPr/>
          </a:p>
        </p:txBody>
      </p:sp>
      <p:sp>
        <p:nvSpPr>
          <p:cNvPr id="1032" name="Google Shape;1032;p12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24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Post operative management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Immobilized in lumbericals grip position by POP -10 days.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Suture is removed and POP-3 weeks.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Cylinder POP applied to all fingers to maintain in extended position-after 3 weeks.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Faradic re-education to active lumbrical grip movement.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2 to 3 weeks POP continued if griping not achieved.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Strengthening exercise started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Paper crumpling/power activities /pegboard exercises.</a:t>
            </a:r>
            <a:endParaRPr/>
          </a:p>
          <a:p>
            <a:pPr marL="365760" lvl="0" indent="-148211" algn="l" rtl="0"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/>
          </a:p>
          <a:p>
            <a:pPr marL="365760" lvl="0" indent="-148211" algn="l" rtl="0"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/>
          </a:p>
        </p:txBody>
      </p:sp>
      <p:sp>
        <p:nvSpPr>
          <p:cNvPr id="1038" name="Google Shape;1038;p12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112</a:t>
            </a:fld>
            <a:endParaRPr/>
          </a:p>
        </p:txBody>
      </p:sp>
      <p:sp>
        <p:nvSpPr>
          <p:cNvPr id="1039" name="Google Shape;1039;p12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2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045" name="Google Shape;1045;p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1046" name="Google Shape;1046;p125" descr="https://s-media-cache-ak0.pinimg.com/736x/90/4c/72/904c7243c89fb7108f5ac255a5184db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81000"/>
            <a:ext cx="86106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2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113</a:t>
            </a:fld>
            <a:endParaRPr/>
          </a:p>
        </p:txBody>
      </p:sp>
      <p:sp>
        <p:nvSpPr>
          <p:cNvPr id="1048" name="Google Shape;1048;p12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26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201"/>
              <a:buNone/>
            </a:pPr>
            <a:r>
              <a:rPr lang="en-US" sz="3237" b="1" u="sng">
                <a:latin typeface="Times New Roman"/>
                <a:ea typeface="Times New Roman"/>
                <a:cs typeface="Times New Roman"/>
                <a:sym typeface="Times New Roman"/>
              </a:rPr>
              <a:t>ERB’s palsy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943"/>
              <a:buNone/>
            </a:pPr>
            <a:r>
              <a:rPr lang="en-US" sz="1787">
                <a:latin typeface="Times New Roman"/>
                <a:ea typeface="Times New Roman"/>
                <a:cs typeface="Times New Roman"/>
                <a:sym typeface="Times New Roman"/>
              </a:rPr>
              <a:t>Upper trunk</a:t>
            </a:r>
            <a:r>
              <a:rPr lang="en-US" sz="140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upper trunk </a:t>
            </a:r>
            <a:r>
              <a:rPr lang="en-US" sz="140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C5–C6</a:t>
            </a:r>
            <a:r>
              <a:rPr lang="en-US" sz="14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nerves)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Signs and symptoms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Sensory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Loss of sensation in deltoid insertion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Lateral aspect of forearm and hand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Motor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Muscles paralyzed are deltoid,biceps brachii,brachialis,brachioradialis,supraspinatus,infraspinatus,teres minor.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Weakness of triceps latissimus dorsi, pectoralis major, ECR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4" name="Google Shape;1054;p12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114</a:t>
            </a:fld>
            <a:endParaRPr/>
          </a:p>
        </p:txBody>
      </p:sp>
      <p:sp>
        <p:nvSpPr>
          <p:cNvPr id="1055" name="Google Shape;1055;p12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1056" name="Google Shape;1056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050" y="574250"/>
            <a:ext cx="4213974" cy="316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27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Reflexes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Biceps and brachioradialis jerk are affected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Deformity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Policeman's tip/waiter’s tip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Extension ,adduction, internal rotation at shoulder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Extension at elbow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Pronation and flexion at wrist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and fingers.</a:t>
            </a:r>
            <a:endParaRPr/>
          </a:p>
        </p:txBody>
      </p:sp>
      <p:sp>
        <p:nvSpPr>
          <p:cNvPr id="1062" name="Google Shape;1062;p12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115</a:t>
            </a:fld>
            <a:endParaRPr/>
          </a:p>
        </p:txBody>
      </p:sp>
      <p:sp>
        <p:nvSpPr>
          <p:cNvPr id="1063" name="Google Shape;1063;p12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1064" name="Google Shape;1064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125" y="3734700"/>
            <a:ext cx="2561450" cy="256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28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Functional disability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Flexion movement at shoulder and elbow is lost.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Difficulty in eating,combing,washing,dressing,reaching out </a:t>
            </a:r>
            <a:endParaRPr/>
          </a:p>
          <a:p>
            <a:pPr marL="365760" lvl="0" indent="-14821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Treatment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IG stimulation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Passive movements and stretching to prevent contracture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Care of edema (depending position of gravity)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Massage to maintain circulation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Splinting </a:t>
            </a:r>
            <a:endParaRPr/>
          </a:p>
        </p:txBody>
      </p:sp>
      <p:sp>
        <p:nvSpPr>
          <p:cNvPr id="1070" name="Google Shape;1070;p12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116</a:t>
            </a:fld>
            <a:endParaRPr/>
          </a:p>
        </p:txBody>
      </p:sp>
      <p:sp>
        <p:nvSpPr>
          <p:cNvPr id="1071" name="Google Shape;1071;p12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29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82296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Splinting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To maintain shoulder in functional position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Aeroplane splint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Cheese splint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Both the splints prevents contracture of adductors and internal rotators.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These splints prevents shoulder dislocation.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Strengthening exercise as recovery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 starts.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pic>
        <p:nvPicPr>
          <p:cNvPr id="1077" name="Google Shape;1077;p129" descr="http://www.childortho.com/images/erbs_palsy_p1_postop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0" y="609600"/>
            <a:ext cx="20574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29" descr="https://tse4.mm.bing.net/th?id=OIP.GFXiKHDKzIcCJGgnMUBz9wEsDG&amp;pid=15.1&amp;P=0&amp;w=261&amp;h=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4953000"/>
            <a:ext cx="28194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12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117</a:t>
            </a:fld>
            <a:endParaRPr/>
          </a:p>
        </p:txBody>
      </p:sp>
      <p:sp>
        <p:nvSpPr>
          <p:cNvPr id="1080" name="Google Shape;1080;p12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30"/>
          <p:cNvSpPr txBox="1">
            <a:spLocks noGrp="1"/>
          </p:cNvSpPr>
          <p:nvPr>
            <p:ph type="body" idx="1"/>
          </p:nvPr>
        </p:nvSpPr>
        <p:spPr>
          <a:xfrm>
            <a:off x="457200" y="152400"/>
            <a:ext cx="82296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/>
              <a:t>KLUMPKE’S PALSY</a:t>
            </a:r>
            <a:endParaRPr/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</a:pPr>
            <a:r>
              <a:rPr lang="en-US" sz="1500"/>
              <a:t>Lower trunk( C8-T1)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Sensory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Loss of sensation over medial aspect of forearm , hand and hypothenar eminence.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Motor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Paralysis of all the intrinsic of hand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Wrist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Finger flexors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Topical changes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Dry , scaly, brittle nails</a:t>
            </a:r>
            <a:endParaRPr/>
          </a:p>
          <a:p>
            <a:pPr marL="365760" lvl="0" indent="-13944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086" name="Google Shape;1086;p13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118</a:t>
            </a:fld>
            <a:endParaRPr/>
          </a:p>
        </p:txBody>
      </p:sp>
      <p:sp>
        <p:nvSpPr>
          <p:cNvPr id="1087" name="Google Shape;1087;p13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1088" name="Google Shape;1088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073" y="3834748"/>
            <a:ext cx="4041850" cy="279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31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Deformity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Claw hand 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Functional deformity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Lack of lumbrical grip 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Power grip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Treatment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Stimulation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PROM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Massage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Splintage :Knuckle bender 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Strengthening exercise once innervated </a:t>
            </a:r>
            <a:endParaRPr/>
          </a:p>
        </p:txBody>
      </p:sp>
      <p:pic>
        <p:nvPicPr>
          <p:cNvPr id="1094" name="Google Shape;1094;p131" descr="https://tse3.mm.bing.net/th?id=OIP.0YN6sHoTDGAbtMmUQJYBmAEsD3&amp;pid=15.1&amp;P=0&amp;w=194&amp;h=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1600200"/>
            <a:ext cx="31242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3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119</a:t>
            </a:fld>
            <a:endParaRPr/>
          </a:p>
        </p:txBody>
      </p:sp>
      <p:sp>
        <p:nvSpPr>
          <p:cNvPr id="1096" name="Google Shape;1096;p13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Dorsal scapular nerve-</a:t>
            </a:r>
            <a:r>
              <a:rPr lang="en-US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(c5)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- levator scapulae, rhomboids (MAJOR-MINOR)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Subclavian nerve</a:t>
            </a:r>
            <a:r>
              <a:rPr lang="en-US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(c5-c6)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- subclavian muscle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 thoracic nerve</a:t>
            </a:r>
            <a:r>
              <a:rPr lang="en-US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(c5-c7)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- serratus anterior muscle.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Lateral anterior thoracic nerve(c5-c7)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Anterior thoracic nerves(c5-T1) supplies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pectoralis major, pectoralis minor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Medial anterior thoracic nerve(c8-T1)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139446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BRANCHES OF ROOTS</a:t>
            </a:r>
            <a:endParaRPr u="sng"/>
          </a:p>
        </p:txBody>
      </p:sp>
      <p:sp>
        <p:nvSpPr>
          <p:cNvPr id="197" name="Google Shape;197;p2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32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919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lumbosacral plexus terminates in three primary peripheral nerves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These are responsible for innervating the tissues of the lower extremity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• Lumbar plexus – Femoral &amp; obturator nerves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• Sacral plexus – Sciatic nerve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2" name="Google Shape;1102;p1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Lumbosacral plexus </a:t>
            </a:r>
            <a:endParaRPr u="sng"/>
          </a:p>
        </p:txBody>
      </p:sp>
      <p:sp>
        <p:nvSpPr>
          <p:cNvPr id="1103" name="Google Shape;1103;p13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120</a:t>
            </a:fld>
            <a:endParaRPr/>
          </a:p>
        </p:txBody>
      </p:sp>
      <p:sp>
        <p:nvSpPr>
          <p:cNvPr id="1104" name="Google Shape;1104;p13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110" name="Google Shape;1110;p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/>
              <a:t>Lumbar plexus </a:t>
            </a:r>
            <a:endParaRPr/>
          </a:p>
        </p:txBody>
      </p:sp>
      <p:pic>
        <p:nvPicPr>
          <p:cNvPr id="1111" name="Google Shape;1111;p133" descr="http://anatomyzone.com/wp-content/gallery/lumbar-plexus/lumbar-plexus-annotation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143000"/>
            <a:ext cx="80772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3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121</a:t>
            </a:fld>
            <a:endParaRPr/>
          </a:p>
        </p:txBody>
      </p:sp>
      <p:sp>
        <p:nvSpPr>
          <p:cNvPr id="1113" name="Google Shape;1113;p13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34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119" name="Google Shape;1119;p1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1120" name="Google Shape;1120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3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122</a:t>
            </a:fld>
            <a:endParaRPr/>
          </a:p>
        </p:txBody>
      </p:sp>
      <p:sp>
        <p:nvSpPr>
          <p:cNvPr id="1122" name="Google Shape;1122;p13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3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128" name="Google Shape;1128;p1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1129" name="Google Shape;1129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13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123</a:t>
            </a:fld>
            <a:endParaRPr/>
          </a:p>
        </p:txBody>
      </p:sp>
      <p:sp>
        <p:nvSpPr>
          <p:cNvPr id="1131" name="Google Shape;1131;p13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36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137" name="Google Shape;1137;p1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1138" name="Google Shape;1138;p136" descr="http://epomedicine.com/wp-content/uploads/2016/08/lumbar-plexus-muscular-innervation-and-cutaneous-innervation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52400"/>
            <a:ext cx="84582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3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124</a:t>
            </a:fld>
            <a:endParaRPr/>
          </a:p>
        </p:txBody>
      </p:sp>
      <p:sp>
        <p:nvSpPr>
          <p:cNvPr id="1140" name="Google Shape;1140;p13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37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146" name="Google Shape;1146;p1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1147" name="Google Shape;1147;p137" descr="http://martiosteopatia.files.wordpress.com/2009/10/lumbar_plexus.png?w=510&amp;h=4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457200"/>
            <a:ext cx="73914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13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125</a:t>
            </a:fld>
            <a:endParaRPr/>
          </a:p>
        </p:txBody>
      </p:sp>
      <p:sp>
        <p:nvSpPr>
          <p:cNvPr id="1149" name="Google Shape;1149;p13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38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Obturator nerve palsy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Femoral nerve palsy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Common peroneal nerve palsy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Sciatic nerve palsy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Medial popliteal nerve(tibial nerve)palsy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5" name="Google Shape;1155;p1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Lucida Sans"/>
              <a:buNone/>
            </a:pPr>
            <a:r>
              <a:rPr lang="en-US" u="sng">
                <a:solidFill>
                  <a:schemeClr val="dk1"/>
                </a:solidFill>
              </a:rPr>
              <a:t>Lower limb palsy</a:t>
            </a:r>
            <a:endParaRPr u="sng">
              <a:solidFill>
                <a:schemeClr val="dk1"/>
              </a:solidFill>
            </a:endParaRPr>
          </a:p>
        </p:txBody>
      </p:sp>
      <p:sp>
        <p:nvSpPr>
          <p:cNvPr id="1156" name="Google Shape;1156;p13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126</a:t>
            </a:fld>
            <a:endParaRPr/>
          </a:p>
        </p:txBody>
      </p:sp>
      <p:sp>
        <p:nvSpPr>
          <p:cNvPr id="1157" name="Google Shape;1157;p13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39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/>
              <a:t>Obturator nerve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Causes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Dislocation of hip joint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Hernia through obturator foramen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Pelvic fracture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Prolonged difficult labor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Compression of the nerve against wall of pelvis by mass tumor or foetus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Disease or injury to sacroiliac or hip joint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163" name="Google Shape;1163;p13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127</a:t>
            </a:fld>
            <a:endParaRPr/>
          </a:p>
        </p:txBody>
      </p:sp>
      <p:sp>
        <p:nvSpPr>
          <p:cNvPr id="1164" name="Google Shape;1164;p13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1165" name="Google Shape;1165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600" y="717250"/>
            <a:ext cx="2350675" cy="3273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40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171" name="Google Shape;1171;p1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1172" name="Google Shape;1172;p140" descr="http://teachmeanatomy.info/wp-content/uploads/The-Anterior-Division-of-the-Obturator-Nerve-Medial-Thig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219200"/>
            <a:ext cx="36576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40" descr="http://accessanesthesiology.mhmedical.com/data/Books/hadzpnb2/hadzpnb2_c037f0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1" y="1066800"/>
            <a:ext cx="5334000" cy="542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14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128</a:t>
            </a:fld>
            <a:endParaRPr/>
          </a:p>
        </p:txBody>
      </p:sp>
      <p:sp>
        <p:nvSpPr>
          <p:cNvPr id="1175" name="Google Shape;1175;p14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41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Sensory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Loss of sensation over the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Medial aspect of thigh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Medial aspect of knee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Motor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Muscles paralysed are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graphicFrame>
        <p:nvGraphicFramePr>
          <p:cNvPr id="1181" name="Google Shape;1181;p141"/>
          <p:cNvGraphicFramePr/>
          <p:nvPr/>
        </p:nvGraphicFramePr>
        <p:xfrm>
          <a:off x="838200" y="4343400"/>
          <a:ext cx="8001000" cy="2133625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400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Anterior division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Posterior division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Adductor longus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Adductor magnus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Adductor brevis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Obturator externus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Gracilis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Adductor brevis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pectineus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2" name="Google Shape;1182;p14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129</a:t>
            </a:fld>
            <a:endParaRPr/>
          </a:p>
        </p:txBody>
      </p:sp>
      <p:sp>
        <p:nvSpPr>
          <p:cNvPr id="1183" name="Google Shape;1183;p14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28600"/>
            <a:ext cx="8763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42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Deformity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Adductor muscle paralysis causes, tensor fascia lata overacts and pulls the hip into flexion and abduction deformity.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Treatment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Conservative treatment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PT intervention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IG stimulation of adductor muscles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Strengthening exercise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Re-education once innervated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Stretching of TFL</a:t>
            </a:r>
            <a:endParaRPr/>
          </a:p>
        </p:txBody>
      </p:sp>
      <p:pic>
        <p:nvPicPr>
          <p:cNvPr id="1189" name="Google Shape;1189;p142" descr="https://tse1.mm.bing.net/th?id=OIP.l8Tt3St65Sqgnoegp4rbYAELEs&amp;pid=15.1&amp;P=0&amp;w=300&amp;h=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7400" y="2743200"/>
            <a:ext cx="28194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4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130</a:t>
            </a:fld>
            <a:endParaRPr/>
          </a:p>
        </p:txBody>
      </p:sp>
      <p:sp>
        <p:nvSpPr>
          <p:cNvPr id="1191" name="Google Shape;1191;p14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43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1"/>
              <a:buNone/>
            </a:pPr>
            <a:r>
              <a:rPr lang="en-US" sz="2295" b="1" u="sng">
                <a:latin typeface="Times New Roman"/>
                <a:ea typeface="Times New Roman"/>
                <a:cs typeface="Times New Roman"/>
                <a:sym typeface="Times New Roman"/>
              </a:rPr>
              <a:t>Causes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Psoas abscess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Pelvic neoplasm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Fracture of pelvis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Hip dislocation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Inguinal hernia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Complication of spinal anesthesia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Prolapse IVD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Lumbar spondylosis or stenosis</a:t>
            </a:r>
            <a:endParaRPr sz="229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Neuropathy secondary to DM –diabetic amyotrophy</a:t>
            </a:r>
            <a:endParaRPr sz="229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Penetrating wounds of lower abdomen </a:t>
            </a:r>
            <a:endParaRPr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561"/>
              <a:buNone/>
            </a:pPr>
            <a:endParaRPr sz="2295"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Femoral nerve </a:t>
            </a:r>
            <a:endParaRPr sz="3690" u="sng"/>
          </a:p>
        </p:txBody>
      </p:sp>
      <p:sp>
        <p:nvSpPr>
          <p:cNvPr id="1198" name="Google Shape;1198;p14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131</a:t>
            </a:fld>
            <a:endParaRPr/>
          </a:p>
        </p:txBody>
      </p:sp>
      <p:sp>
        <p:nvSpPr>
          <p:cNvPr id="1199" name="Google Shape;1199;p14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1200" name="Google Shape;1200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725" y="1225850"/>
            <a:ext cx="2525300" cy="35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44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Sensory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Loss of sensation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Anterior division-anterior and medial aspect of thigh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Posterior division- continuous as saphenous nerve –medial aspect of leg and foot up to great toe.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Autonomous zone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Superior and medial to patella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Reflexes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Quads jerk lost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206" name="Google Shape;1206;p14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132</a:t>
            </a:fld>
            <a:endParaRPr/>
          </a:p>
        </p:txBody>
      </p:sp>
      <p:sp>
        <p:nvSpPr>
          <p:cNvPr id="1207" name="Google Shape;1207;p14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45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Motor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Muscles paralyzed are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Deformity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Genu Recurvatum –quads paralyzed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Lock the knee into hyperextension to get COG in front of knee joint for stability.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graphicFrame>
        <p:nvGraphicFramePr>
          <p:cNvPr id="1213" name="Google Shape;1213;p145"/>
          <p:cNvGraphicFramePr/>
          <p:nvPr/>
        </p:nvGraphicFramePr>
        <p:xfrm>
          <a:off x="685800" y="1828800"/>
          <a:ext cx="7620000" cy="182885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Anterior division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Posterior division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Sartorius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Vastus medialis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pectineus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Rectus femoris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Vastus intermedius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Vastus lateralis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14" name="Google Shape;1214;p14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133</a:t>
            </a:fld>
            <a:endParaRPr/>
          </a:p>
        </p:txBody>
      </p:sp>
      <p:sp>
        <p:nvSpPr>
          <p:cNvPr id="1215" name="Google Shape;1215;p14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46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IG stimulation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Passive movements/AAROM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Orthosis to correct recurvatum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Knee guard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Knee ankle orthosis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1" name="Google Shape;1221;p1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br>
              <a:rPr lang="en-US" sz="3690"/>
            </a:br>
            <a:r>
              <a:rPr lang="en-US" sz="3690" u="sng"/>
              <a:t>Treatment</a:t>
            </a:r>
            <a:br>
              <a:rPr lang="en-US" sz="3690"/>
            </a:br>
            <a:endParaRPr sz="3690"/>
          </a:p>
        </p:txBody>
      </p:sp>
      <p:pic>
        <p:nvPicPr>
          <p:cNvPr id="1222" name="Google Shape;1222;p146" descr="https://tse2.mm.bing.net/th?id=OIP.RR4PxorhsyWYrmKToOGPjgEsEs&amp;pid=15.1&amp;P=0&amp;w=300&amp;h=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00" y="53340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46" descr="https://tse4.mm.bing.net/th?id=OIP.u-wTBRMdblh7pnRHTtSMZwHaM9&amp;pid=15.1&amp;P=0&amp;w=300&amp;h=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00" y="3581400"/>
            <a:ext cx="16287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146" descr="https://tse4.mm.bing.net/th?id=OIP.7wSctfOoxjb1czzEswLlYQDhEs&amp;pid=15.1&amp;P=0&amp;w=300&amp;h=3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2200" y="3581400"/>
            <a:ext cx="21431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4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134</a:t>
            </a:fld>
            <a:endParaRPr/>
          </a:p>
        </p:txBody>
      </p:sp>
      <p:sp>
        <p:nvSpPr>
          <p:cNvPr id="1226" name="Google Shape;1226;p14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47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/>
              <a:t>                                                      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232" name="Google Shape;1232;p1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Sciatic nerve palsy </a:t>
            </a:r>
            <a:endParaRPr sz="3690" u="sng"/>
          </a:p>
        </p:txBody>
      </p:sp>
      <p:pic>
        <p:nvPicPr>
          <p:cNvPr id="1233" name="Google Shape;1233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990600"/>
            <a:ext cx="74676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14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135</a:t>
            </a:fld>
            <a:endParaRPr/>
          </a:p>
        </p:txBody>
      </p:sp>
      <p:sp>
        <p:nvSpPr>
          <p:cNvPr id="1235" name="Google Shape;1235;p14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48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5702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Sciatic nerve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Common peroneal nerve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Superficial peroneal nerve (lateral aspect)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Deep peroneal nerve (great toe-medial 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Tibial nerve (posterior)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Lateral plantar nerve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Medial plantar nerve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241" name="Google Shape;1241;p14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136</a:t>
            </a:fld>
            <a:endParaRPr/>
          </a:p>
        </p:txBody>
      </p:sp>
      <p:sp>
        <p:nvSpPr>
          <p:cNvPr id="1242" name="Google Shape;1242;p14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1243" name="Google Shape;1243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1082" y="3075725"/>
            <a:ext cx="3369993" cy="37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49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Causes </a:t>
            </a:r>
            <a:endParaRPr/>
          </a:p>
          <a:p>
            <a:pPr marL="365760" lvl="0" indent="-256032" algn="l" rtl="0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Penetrating wounds around the pelvis</a:t>
            </a:r>
            <a:endParaRPr/>
          </a:p>
          <a:p>
            <a:pPr marL="365760" lvl="0" indent="-256032" algn="l" rtl="0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Fractures of pelvis and femur</a:t>
            </a:r>
            <a:endParaRPr/>
          </a:p>
          <a:p>
            <a:pPr marL="365760" lvl="0" indent="-256032" algn="l" rtl="0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Dislocation of hip joint</a:t>
            </a:r>
            <a:endParaRPr/>
          </a:p>
          <a:p>
            <a:pPr marL="365760" lvl="0" indent="-256032" algn="l" rtl="0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Intramuscular injection in gluteal region</a:t>
            </a:r>
            <a:endParaRPr/>
          </a:p>
          <a:p>
            <a:pPr marL="365760" lvl="0" indent="-256032" algn="l" rtl="0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Compression due to neoplasm or foetal head</a:t>
            </a:r>
            <a:endParaRPr/>
          </a:p>
          <a:p>
            <a:pPr marL="365760" lvl="0" indent="-256032" algn="l" rtl="0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Entrapment or compression by piriformis muscle in sciatic notch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249" name="Google Shape;1249;p14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137</a:t>
            </a:fld>
            <a:endParaRPr/>
          </a:p>
        </p:txBody>
      </p:sp>
      <p:sp>
        <p:nvSpPr>
          <p:cNvPr id="1250" name="Google Shape;1250;p14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50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33"/>
              <a:buNone/>
            </a:pPr>
            <a:r>
              <a:rPr lang="en-US" sz="2402" b="1" u="sng">
                <a:latin typeface="Times New Roman"/>
                <a:ea typeface="Times New Roman"/>
                <a:cs typeface="Times New Roman"/>
                <a:sym typeface="Times New Roman"/>
              </a:rPr>
              <a:t>Sensory 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Char char="🞂"/>
            </a:pPr>
            <a:r>
              <a:rPr lang="en-US" sz="2402">
                <a:latin typeface="Times New Roman"/>
                <a:ea typeface="Times New Roman"/>
                <a:cs typeface="Times New Roman"/>
                <a:sym typeface="Times New Roman"/>
              </a:rPr>
              <a:t>Complete loss of sensation below knee 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None/>
            </a:pPr>
            <a:r>
              <a:rPr lang="en-US" sz="2402" b="1" u="sng">
                <a:latin typeface="Times New Roman"/>
                <a:ea typeface="Times New Roman"/>
                <a:cs typeface="Times New Roman"/>
                <a:sym typeface="Times New Roman"/>
              </a:rPr>
              <a:t>Autonomous zone 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Char char="🞂"/>
            </a:pPr>
            <a:r>
              <a:rPr lang="en-US" sz="2402">
                <a:latin typeface="Times New Roman"/>
                <a:ea typeface="Times New Roman"/>
                <a:cs typeface="Times New Roman"/>
                <a:sym typeface="Times New Roman"/>
              </a:rPr>
              <a:t>Heel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Char char="🞂"/>
            </a:pPr>
            <a:r>
              <a:rPr lang="en-US" sz="2402">
                <a:latin typeface="Times New Roman"/>
                <a:ea typeface="Times New Roman"/>
                <a:cs typeface="Times New Roman"/>
                <a:sym typeface="Times New Roman"/>
              </a:rPr>
              <a:t>The skin over metatarsal head in sole ,dorsum of feet 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None/>
            </a:pPr>
            <a:r>
              <a:rPr lang="en-US" sz="2402" b="1" u="sng">
                <a:latin typeface="Times New Roman"/>
                <a:ea typeface="Times New Roman"/>
                <a:cs typeface="Times New Roman"/>
                <a:sym typeface="Times New Roman"/>
              </a:rPr>
              <a:t>Motor</a:t>
            </a:r>
            <a:endParaRPr/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Char char="🞂"/>
            </a:pPr>
            <a:r>
              <a:rPr lang="en-US" sz="2402">
                <a:latin typeface="Times New Roman"/>
                <a:ea typeface="Times New Roman"/>
                <a:cs typeface="Times New Roman"/>
                <a:sym typeface="Times New Roman"/>
              </a:rPr>
              <a:t>Biceps femoris</a:t>
            </a:r>
            <a:endParaRPr sz="240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Char char="🞂"/>
            </a:pPr>
            <a:r>
              <a:rPr lang="en-US" sz="2402">
                <a:latin typeface="Times New Roman"/>
                <a:ea typeface="Times New Roman"/>
                <a:cs typeface="Times New Roman"/>
                <a:sym typeface="Times New Roman"/>
              </a:rPr>
              <a:t>Semitendinosus</a:t>
            </a:r>
            <a:endParaRPr sz="240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Char char="🞂"/>
            </a:pPr>
            <a:r>
              <a:rPr lang="en-US" sz="2402">
                <a:latin typeface="Times New Roman"/>
                <a:ea typeface="Times New Roman"/>
                <a:cs typeface="Times New Roman"/>
                <a:sym typeface="Times New Roman"/>
              </a:rPr>
              <a:t>Semimembranosus</a:t>
            </a:r>
            <a:endParaRPr sz="240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Char char="🞂"/>
            </a:pPr>
            <a:r>
              <a:rPr lang="en-US" sz="2402">
                <a:latin typeface="Times New Roman"/>
                <a:ea typeface="Times New Roman"/>
                <a:cs typeface="Times New Roman"/>
                <a:sym typeface="Times New Roman"/>
              </a:rPr>
              <a:t>Hamstring part of adductor magnus</a:t>
            </a:r>
            <a:endParaRPr sz="240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33"/>
              <a:buChar char="🞂"/>
            </a:pPr>
            <a:r>
              <a:rPr lang="en-US" sz="2402">
                <a:latin typeface="Times New Roman"/>
                <a:ea typeface="Times New Roman"/>
                <a:cs typeface="Times New Roman"/>
                <a:sym typeface="Times New Roman"/>
              </a:rPr>
              <a:t>All branches of tibial and common peroneal nerve will be paralyzed </a:t>
            </a:r>
            <a:endParaRPr/>
          </a:p>
          <a:p>
            <a:pPr marL="365760" lvl="0" indent="-165699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423"/>
              <a:buNone/>
            </a:pPr>
            <a:endParaRPr sz="2092"/>
          </a:p>
        </p:txBody>
      </p:sp>
      <p:sp>
        <p:nvSpPr>
          <p:cNvPr id="1256" name="Google Shape;1256;p15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138</a:t>
            </a:fld>
            <a:endParaRPr/>
          </a:p>
        </p:txBody>
      </p:sp>
      <p:sp>
        <p:nvSpPr>
          <p:cNvPr id="1257" name="Google Shape;1257;p15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51"/>
          <p:cNvSpPr txBox="1">
            <a:spLocks noGrp="1"/>
          </p:cNvSpPr>
          <p:nvPr>
            <p:ph type="body" idx="1"/>
          </p:nvPr>
        </p:nvSpPr>
        <p:spPr>
          <a:xfrm>
            <a:off x="228600" y="304800"/>
            <a:ext cx="84582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Deformity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Flail leg with foot drop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Clawing of toes with trophic ulceration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pic>
        <p:nvPicPr>
          <p:cNvPr id="1263" name="Google Shape;1263;p151" descr="https://tse1.mm.bing.net/th?id=OIP.8HrAch9EBoHA_xwvFqcJpwFpCs&amp;pid=15.1&amp;P=0&amp;w=364&amp;h=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276600"/>
            <a:ext cx="47244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151" descr="https://tse4.mm.bing.net/th?id=OIP.ou_4cZMXuBBH700UekQgvwEyDM&amp;pid=15.1&amp;P=0&amp;w=264&amp;h=1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2600" y="3429000"/>
            <a:ext cx="33528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15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139</a:t>
            </a:fld>
            <a:endParaRPr/>
          </a:p>
        </p:txBody>
      </p:sp>
      <p:sp>
        <p:nvSpPr>
          <p:cNvPr id="1266" name="Google Shape;1266;p15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99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1)Musculocutaneous nerve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(c5-c7)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FUNCTION: sensory for skin on lateral side of forearm</a:t>
            </a:r>
            <a:endParaRPr/>
          </a:p>
          <a:p>
            <a:pPr marL="365760" lvl="0" indent="-139446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2)Lateral head of median nerve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(c5-c7)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FUNCTION: motor nerve for ,Pectoralis major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Lateral cord</a:t>
            </a:r>
            <a:endParaRPr u="sng"/>
          </a:p>
        </p:txBody>
      </p:sp>
      <p:sp>
        <p:nvSpPr>
          <p:cNvPr id="214" name="Google Shape;214;p2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52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4582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IG stimulation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PROM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TA stretching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Splintage –night splint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❑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L splint to prevent foot drop &amp; contracture of plantar flexors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❑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Below knee caliper –AFO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Padded footwear /microcellular rubber footwear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Metatarsal bar to foot wear to prevent metatarsal drop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Care of anesthetic foot 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2" name="Google Shape;1272;p1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Treatment </a:t>
            </a:r>
            <a:endParaRPr u="sng"/>
          </a:p>
        </p:txBody>
      </p:sp>
      <p:pic>
        <p:nvPicPr>
          <p:cNvPr id="1273" name="Google Shape;1273;p152" descr="https://tse2.mm.bing.net/th?id=OIP.Ivg5HPj1BGBZs7NjRe5wDgD0D_&amp;pid=15.1&amp;P=0&amp;w=300&amp;h=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0100" y="5040225"/>
            <a:ext cx="1262925" cy="131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52" descr="https://tse2.mm.bing.net/th?id=OIP.trDjvDy4WrwTFDq4LDsecwEsEs&amp;pid=15.1&amp;P=0&amp;w=300&amp;h=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8113" y="180438"/>
            <a:ext cx="18669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15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140</a:t>
            </a:fld>
            <a:endParaRPr/>
          </a:p>
        </p:txBody>
      </p:sp>
      <p:sp>
        <p:nvSpPr>
          <p:cNvPr id="1276" name="Google Shape;1276;p15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1277" name="Google Shape;1277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1425" y="650900"/>
            <a:ext cx="3948674" cy="2229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53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Causes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Compression of nerve by tight plaster or splint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Fracture of neck of fibula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Fracture dislocation of head of fibula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Hansen's disease or leprosy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Trauma to knee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Entrapped ,compressed or irritated nerve by fibrous arch around neck of fibula.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Prolonged immobilization-external rotation </a:t>
            </a:r>
            <a:endParaRPr/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283" name="Google Shape;1283;p1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Times New Roman"/>
              <a:buNone/>
            </a:pPr>
            <a:r>
              <a:rPr lang="en-US" sz="3690" u="sng">
                <a:latin typeface="Times New Roman"/>
                <a:ea typeface="Times New Roman"/>
                <a:cs typeface="Times New Roman"/>
                <a:sym typeface="Times New Roman"/>
              </a:rPr>
              <a:t>Common peroneal nerve palsy </a:t>
            </a:r>
            <a:endParaRPr sz="369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4" name="Google Shape;1284;p15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141</a:t>
            </a:fld>
            <a:endParaRPr/>
          </a:p>
        </p:txBody>
      </p:sp>
      <p:sp>
        <p:nvSpPr>
          <p:cNvPr id="1285" name="Google Shape;1285;p15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1286" name="Google Shape;1286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725" y="2444225"/>
            <a:ext cx="2454074" cy="21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54"/>
          <p:cNvSpPr txBox="1">
            <a:spLocks noGrp="1"/>
          </p:cNvSpPr>
          <p:nvPr>
            <p:ph type="body" idx="1"/>
          </p:nvPr>
        </p:nvSpPr>
        <p:spPr>
          <a:xfrm>
            <a:off x="304800" y="228600"/>
            <a:ext cx="83820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Sensory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Loss of sensation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Lateral aspect of knee in proximal third of calf (lateral cutaneous sural nerve)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Posterolateral aspect of calf-lateral malleolus,4</a:t>
            </a:r>
            <a:r>
              <a:rPr lang="en-US" baseline="3000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&amp; 5th toes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It is dived into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graphicFrame>
        <p:nvGraphicFramePr>
          <p:cNvPr id="1292" name="Google Shape;1292;p154"/>
          <p:cNvGraphicFramePr/>
          <p:nvPr/>
        </p:nvGraphicFramePr>
        <p:xfrm>
          <a:off x="381000" y="4119880"/>
          <a:ext cx="8305800" cy="228604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Deep peroneal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Superficial peroneal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Web space between great toe and second toe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Anterior and lateral aspect of leg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Lateral aspect of dorsum of great toe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Dorsum of foot and toes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Medial aspect of dorsum of second toe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93" name="Google Shape;1293;p15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142</a:t>
            </a:fld>
            <a:endParaRPr/>
          </a:p>
        </p:txBody>
      </p:sp>
      <p:sp>
        <p:nvSpPr>
          <p:cNvPr id="1294" name="Google Shape;1294;p15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5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5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143</a:t>
            </a:fld>
            <a:endParaRPr/>
          </a:p>
        </p:txBody>
      </p:sp>
      <p:sp>
        <p:nvSpPr>
          <p:cNvPr id="1302" name="Google Shape;1302;p1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3" name="Google Shape;130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676" y="1161051"/>
            <a:ext cx="3362600" cy="48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56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82296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/>
              <a:t>Motor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Paralysis of these muscles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Deformity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Equinovarus deformity (foot drop) due to over action of posterior compartment muscles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</p:txBody>
      </p:sp>
      <p:graphicFrame>
        <p:nvGraphicFramePr>
          <p:cNvPr id="1309" name="Google Shape;1309;p156"/>
          <p:cNvGraphicFramePr/>
          <p:nvPr/>
        </p:nvGraphicFramePr>
        <p:xfrm>
          <a:off x="609600" y="1600200"/>
          <a:ext cx="7696200" cy="219462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Superficial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Deep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PL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TA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PB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EHL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EDL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EDB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Peroneus tertius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10" name="Google Shape;1310;p156" descr="https://tse1.mm.bing.net/th?id=OIP.dpWiqHNz-QkGKOgevUAR8QEsCA&amp;pid=15.1&amp;P=0&amp;w=387&amp;h=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5450" y="5029200"/>
            <a:ext cx="3257550" cy="155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144</a:t>
            </a:fld>
            <a:endParaRPr/>
          </a:p>
        </p:txBody>
      </p:sp>
      <p:sp>
        <p:nvSpPr>
          <p:cNvPr id="1312" name="Google Shape;1312;p15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57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Treatment</a:t>
            </a:r>
            <a:endParaRPr/>
          </a:p>
          <a:p>
            <a:pPr marL="365760" lvl="0" indent="-256032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IG stimulation</a:t>
            </a:r>
            <a:endParaRPr/>
          </a:p>
          <a:p>
            <a:pPr marL="365760" lvl="0" indent="-256032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PROM </a:t>
            </a:r>
            <a:endParaRPr/>
          </a:p>
          <a:p>
            <a:pPr marL="365760" lvl="0" indent="-256032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Stretching tendoachilles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Splints and orthosis </a:t>
            </a:r>
            <a:endParaRPr/>
          </a:p>
          <a:p>
            <a:pPr marL="365760" lvl="0" indent="-256032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Ankle in neutral position prevent equinus –caliper with dorsiflexion </a:t>
            </a:r>
            <a:endParaRPr/>
          </a:p>
          <a:p>
            <a:pPr marL="365760" lvl="0" indent="-256032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Plastic AFO in form of shoes </a:t>
            </a:r>
            <a:endParaRPr/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/>
          </a:p>
        </p:txBody>
      </p:sp>
      <p:pic>
        <p:nvPicPr>
          <p:cNvPr id="1318" name="Google Shape;1318;p157" descr="https://tse2.mm.bing.net/th?id=OIP.owYLroUPqXsV0bNnVumLHQHaKR&amp;pid=15.1&amp;P=0&amp;w=300&amp;h=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381000"/>
            <a:ext cx="20669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57" descr="https://tse2.mm.bing.net/th?id=OIP.Az6p5PUsgsQF1Bwbtb74FgEsEs&amp;pid=15.1&amp;P=0&amp;w=300&amp;h=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800" y="381000"/>
            <a:ext cx="23622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15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145</a:t>
            </a:fld>
            <a:endParaRPr/>
          </a:p>
        </p:txBody>
      </p:sp>
      <p:sp>
        <p:nvSpPr>
          <p:cNvPr id="1321" name="Google Shape;1321;p15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58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Causes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Injection palsy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Deep penetrating injury to knee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Dislocation of knee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Tarsal tunnel syndrome –entrapped between luncinate ligament and medial surface of talus distal to medial malleolus</a:t>
            </a:r>
            <a:r>
              <a:rPr lang="en-US"/>
              <a:t>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327" name="Google Shape;1327;p1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Medial popliteal nerve (tibial nerve)</a:t>
            </a:r>
            <a:endParaRPr sz="3690" u="sng"/>
          </a:p>
        </p:txBody>
      </p:sp>
      <p:sp>
        <p:nvSpPr>
          <p:cNvPr id="1328" name="Google Shape;1328;p15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146</a:t>
            </a:fld>
            <a:endParaRPr/>
          </a:p>
        </p:txBody>
      </p:sp>
      <p:sp>
        <p:nvSpPr>
          <p:cNvPr id="1329" name="Google Shape;1329;p15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1330" name="Google Shape;1330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846" y="829096"/>
            <a:ext cx="3389775" cy="279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59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Sensory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Loss of sensation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Sole of the foot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Skin over medial aspect of heel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Motor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Paralyzed muscles are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Gastrocnemius , plantaris, soleus,FHL,FDL,TP and popliteus.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Reflexes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Ankle jerk is lost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6" name="Google Shape;1336;p15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147</a:t>
            </a:fld>
            <a:endParaRPr/>
          </a:p>
        </p:txBody>
      </p:sp>
      <p:sp>
        <p:nvSpPr>
          <p:cNvPr id="1337" name="Google Shape;1337;p15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60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5702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Deformity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TEV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Dorsiflexion deformity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Talipes calcaneovalgus deformity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43" name="Google Shape;1343;p160" descr="https://tse2.mm.bing.net/th?id=OIP.x4Ru7VSQfFzoarwJX16xYQDwCq&amp;pid=15.1&amp;P=0&amp;w=221&amp;h=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352800"/>
            <a:ext cx="41148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60" descr="https://tse2.mm.bing.net/th?id=OIP.DSxrJ9NF0tTETV7TmughWQEPD_&amp;pid=15.1&amp;P=0&amp;w=173&amp;h=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6850" y="3883450"/>
            <a:ext cx="3008975" cy="23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6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148</a:t>
            </a:fld>
            <a:endParaRPr/>
          </a:p>
        </p:txBody>
      </p:sp>
      <p:sp>
        <p:nvSpPr>
          <p:cNvPr id="1346" name="Google Shape;1346;p16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61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IG stimulation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PROM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Stretching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Care of anesthetic foot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Orthosis: below knee caliper with dorsiflexion 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Surgical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Transfer of TA &amp; EHL to first metatarsal to prevent drop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Evertors transfer –arthrodesis of subtalar and transverse tarsal joint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Triple arthrodesis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2" name="Google Shape;1352;p1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br>
              <a:rPr lang="en-US" sz="3690"/>
            </a:br>
            <a:r>
              <a:rPr lang="en-US" sz="3690"/>
              <a:t>Treatment</a:t>
            </a:r>
            <a:br>
              <a:rPr lang="en-US" sz="3690"/>
            </a:br>
            <a:endParaRPr sz="3690"/>
          </a:p>
        </p:txBody>
      </p:sp>
      <p:pic>
        <p:nvPicPr>
          <p:cNvPr id="1353" name="Google Shape;1353;p161" descr="https://tse4.mm.bing.net/th?id=OIP.FkVBlNYrBlfiy-LSjpG_YwDIEs&amp;pid=15.1&amp;P=0&amp;w=300&amp;h=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5600" y="304800"/>
            <a:ext cx="19050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16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149</a:t>
            </a:fld>
            <a:endParaRPr/>
          </a:p>
        </p:txBody>
      </p:sp>
      <p:sp>
        <p:nvSpPr>
          <p:cNvPr id="1355" name="Google Shape;1355;p16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>
            <a:spLocks noGrp="1"/>
          </p:cNvSpPr>
          <p:nvPr>
            <p:ph type="body" idx="1"/>
          </p:nvPr>
        </p:nvSpPr>
        <p:spPr>
          <a:xfrm>
            <a:off x="228600" y="742250"/>
            <a:ext cx="8686800" cy="5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500" b="1">
                <a:latin typeface="Times New Roman"/>
                <a:ea typeface="Times New Roman"/>
                <a:cs typeface="Times New Roman"/>
                <a:sym typeface="Times New Roman"/>
              </a:rPr>
              <a:t>1)Med. Ant thoracic nerve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(c8-T1):Pectoralis major and minor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</a:pPr>
            <a:r>
              <a:rPr lang="en-US" sz="2500" b="1">
                <a:latin typeface="Times New Roman"/>
                <a:ea typeface="Times New Roman"/>
                <a:cs typeface="Times New Roman"/>
                <a:sym typeface="Times New Roman"/>
              </a:rPr>
              <a:t>2)Med. Cut. Nerve of arm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(c8-T1): Skin on medial side of distal one-third of arm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</a:pPr>
            <a:r>
              <a:rPr lang="en-US" sz="2500" b="1">
                <a:latin typeface="Times New Roman"/>
                <a:ea typeface="Times New Roman"/>
                <a:cs typeface="Times New Roman"/>
                <a:sym typeface="Times New Roman"/>
              </a:rPr>
              <a:t>3)Med.cut. Nerve of forearm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(c8-T1):Skin of medial side of forearm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2500" b="1">
                <a:latin typeface="Times New Roman"/>
                <a:ea typeface="Times New Roman"/>
                <a:cs typeface="Times New Roman"/>
                <a:sym typeface="Times New Roman"/>
              </a:rPr>
              <a:t>) Ulnar nerve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(c7-T1):supply all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intrinsic muscle of hand(except thenar muscles and 2 lateral lumbricals),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carpi ulnaris and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median half of flexor digitorum profundus in forearm.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</a:pPr>
            <a:r>
              <a:rPr lang="en-US" sz="2500" b="1">
                <a:latin typeface="Times New Roman"/>
                <a:ea typeface="Times New Roman"/>
                <a:cs typeface="Times New Roman"/>
                <a:sym typeface="Times New Roman"/>
              </a:rPr>
              <a:t>5)Med. Head of median nerve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(c8-T1)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82296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MEDIAL CORD</a:t>
            </a:r>
            <a:endParaRPr u="sng"/>
          </a:p>
        </p:txBody>
      </p:sp>
      <p:sp>
        <p:nvSpPr>
          <p:cNvPr id="222" name="Google Shape;222;p2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162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2"/>
              <a:buChar char="🞂"/>
            </a:pPr>
            <a:r>
              <a:rPr lang="en-US" sz="2400" i="1">
                <a:latin typeface="Times New Roman"/>
                <a:ea typeface="Times New Roman"/>
                <a:cs typeface="Times New Roman"/>
                <a:sym typeface="Times New Roman"/>
              </a:rPr>
              <a:t>Randall L Braddom </a:t>
            </a:r>
            <a:endParaRPr sz="24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32"/>
              <a:buChar char="🞂"/>
            </a:pPr>
            <a:r>
              <a:rPr lang="en-US" sz="2400" i="1">
                <a:latin typeface="Times New Roman"/>
                <a:ea typeface="Times New Roman"/>
                <a:cs typeface="Times New Roman"/>
                <a:sym typeface="Times New Roman"/>
              </a:rPr>
              <a:t>Physiotherapy In Paediatrics by Roberta shepherd.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32"/>
              <a:buChar char="🞂"/>
            </a:pPr>
            <a:r>
              <a:rPr lang="en-US" sz="2400" i="1">
                <a:latin typeface="Times New Roman"/>
                <a:ea typeface="Times New Roman"/>
                <a:cs typeface="Times New Roman"/>
                <a:sym typeface="Times New Roman"/>
              </a:rPr>
              <a:t>Michel le.H Cameron.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32"/>
              <a:buChar char="🞂"/>
            </a:pPr>
            <a:r>
              <a:rPr lang="en-US" sz="2400" i="1">
                <a:latin typeface="Times New Roman"/>
                <a:ea typeface="Times New Roman"/>
                <a:cs typeface="Times New Roman"/>
                <a:sym typeface="Times New Roman"/>
              </a:rPr>
              <a:t>Darcy A Umphred </a:t>
            </a:r>
            <a:endParaRPr sz="24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2" name="Google Shape;1362;p1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1363" name="Google Shape;1363;p16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150</a:t>
            </a:fld>
            <a:endParaRPr/>
          </a:p>
        </p:txBody>
      </p:sp>
      <p:sp>
        <p:nvSpPr>
          <p:cNvPr id="1364" name="Google Shape;1364;p16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6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/>
              <a:t>Thank you</a:t>
            </a:r>
            <a:endParaRPr/>
          </a:p>
        </p:txBody>
      </p:sp>
      <p:sp>
        <p:nvSpPr>
          <p:cNvPr id="1370" name="Google Shape;1370;p1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sp>
        <p:nvSpPr>
          <p:cNvPr id="1371" name="Google Shape;1371;p16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151</a:t>
            </a:fld>
            <a:endParaRPr/>
          </a:p>
        </p:txBody>
      </p:sp>
      <p:sp>
        <p:nvSpPr>
          <p:cNvPr id="1372" name="Google Shape;1372;p16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8229600" cy="433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1)Subscapular nerve(upper, lower)(c5-c7)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2)Thoracodorsal nerve(c5-c7)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3) Axillary nerve(c5-c6)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4)Radial nerve(c5-c8)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POSTERIOR CORD</a:t>
            </a:r>
            <a:endParaRPr u="sng"/>
          </a:p>
        </p:txBody>
      </p:sp>
      <p:sp>
        <p:nvSpPr>
          <p:cNvPr id="230" name="Google Shape;230;p2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body" idx="1"/>
          </p:nvPr>
        </p:nvSpPr>
        <p:spPr>
          <a:xfrm>
            <a:off x="152400" y="1163341"/>
            <a:ext cx="48768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61"/>
              <a:buNone/>
            </a:pPr>
            <a:r>
              <a:rPr lang="en-US" sz="2295" b="1" u="sng"/>
              <a:t>Upper limb 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Brachial plexus palsy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Thoracic outlet syndrome,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Phrenic &amp; intercostals nerve lesions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Median nerve palsy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Ulnar nerve palsy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Radial nerve palsy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Musculocutaneous nerve palsy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Anterior &amp; Posterior interosseous nerve palsy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Axillary nerve palsy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Long thoracic nerve palsy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61"/>
              <a:buFont typeface="Noto Sans Symbols"/>
              <a:buChar char="✔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Suprascapular nerve palsy</a:t>
            </a:r>
            <a:endParaRPr/>
          </a:p>
          <a:p>
            <a:pPr marL="365760" lvl="0" indent="-15693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561"/>
              <a:buNone/>
            </a:pPr>
            <a:endParaRPr sz="2295"/>
          </a:p>
        </p:txBody>
      </p:sp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List of injury </a:t>
            </a:r>
            <a:endParaRPr u="sng"/>
          </a:p>
        </p:txBody>
      </p:sp>
      <p:sp>
        <p:nvSpPr>
          <p:cNvPr id="238" name="Google Shape;238;p29"/>
          <p:cNvSpPr/>
          <p:nvPr/>
        </p:nvSpPr>
        <p:spPr>
          <a:xfrm>
            <a:off x="5029200" y="1094325"/>
            <a:ext cx="4114800" cy="5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 limb </a:t>
            </a:r>
            <a:endParaRPr/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Lumbosacral plexus </a:t>
            </a:r>
            <a:endParaRPr/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Sciatic nerve palsy</a:t>
            </a:r>
            <a:endParaRPr/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Tibial nerve palsy</a:t>
            </a:r>
            <a:endParaRPr/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Common peroneal nerve</a:t>
            </a:r>
            <a:endParaRPr/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Femoral nerve palsy</a:t>
            </a:r>
            <a:endParaRPr/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Obturator nerve palsy</a:t>
            </a:r>
            <a:endParaRPr/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Pudendal nerve palsy.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9" name="Google Shape;239;p2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247" name="Google Shape;24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28600"/>
            <a:ext cx="85344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4582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Usually due to severe trauma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Entire arm is paralysed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All arm”s musculature may undergo rapid atrophy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Complete anesthesia of arm distal to a line extending obliquely from tip of shoulder to medial arm half way to elbow.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Entire upper limb is areflexia.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31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Brachial plexus palsy-</a:t>
            </a:r>
            <a:r>
              <a:rPr lang="en-US" sz="2970" b="0" u="sng"/>
              <a:t>Total plexus palsy</a:t>
            </a:r>
            <a:br>
              <a:rPr lang="en-US" sz="3690" u="sng"/>
            </a:br>
            <a:endParaRPr sz="3690" u="sng"/>
          </a:p>
        </p:txBody>
      </p:sp>
      <p:sp>
        <p:nvSpPr>
          <p:cNvPr id="256" name="Google Shape;256;p3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257" name="Google Shape;257;p3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32"/>
              <a:buChar char="🞂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To know the causes of injury, deformities and PT management.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32"/>
              <a:buChar char="🞂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Should be able to list causes, signs and symptoms ,evaluation ,conservative , surgical managements and physiotherapy management of nerve injuries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32"/>
              <a:buChar char="🞂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To set Goal according to Sunderland’s classification and Intervention including splinting and adaptive equipment ,Post-surgical rehabilitation including nerve graft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/>
              <a:t>Objective</a:t>
            </a:r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 txBox="1">
            <a:spLocks noGrp="1"/>
          </p:cNvSpPr>
          <p:nvPr>
            <p:ph type="body" idx="1"/>
          </p:nvPr>
        </p:nvSpPr>
        <p:spPr>
          <a:xfrm>
            <a:off x="381000" y="1327250"/>
            <a:ext cx="5774400" cy="49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687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61"/>
              <a:buChar char="🞂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Injury to all or portion of a child brachial plexus occurring at that time of the delivery.</a:t>
            </a:r>
            <a:endParaRPr sz="2900"/>
          </a:p>
          <a:p>
            <a:pPr marL="3657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Char char="🞂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Excessive lateral traction on the head so that the head is pulled away from the shoulder.</a:t>
            </a:r>
            <a:endParaRPr sz="2900"/>
          </a:p>
          <a:p>
            <a:pPr marL="3657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Char char="🞂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 Divide into :</a:t>
            </a:r>
            <a:endParaRPr sz="2900"/>
          </a:p>
          <a:p>
            <a:pPr marL="3657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Font typeface="Noto Sans Symbols"/>
              <a:buChar char="✔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 Erb’s Duchenne Palsy</a:t>
            </a:r>
            <a:endParaRPr sz="2900"/>
          </a:p>
          <a:p>
            <a:pPr marL="3657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Font typeface="Noto Sans Symbols"/>
              <a:buChar char="✔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 Klumpke's Palsy</a:t>
            </a:r>
            <a:endParaRPr sz="2495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p32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Brachial Plexus Injury- </a:t>
            </a:r>
            <a:r>
              <a:rPr lang="en-US" sz="3390" u="sng"/>
              <a:t>Obstetric brachial plexus palsy </a:t>
            </a:r>
            <a:br>
              <a:rPr lang="en-US" sz="3690"/>
            </a:br>
            <a:endParaRPr sz="3690"/>
          </a:p>
        </p:txBody>
      </p:sp>
      <p:pic>
        <p:nvPicPr>
          <p:cNvPr id="264" name="Google Shape;26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5525" y="2019300"/>
            <a:ext cx="28575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266" name="Google Shape;266;p3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6868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98"/>
              <a:buFont typeface="Noto Sans Symbols"/>
              <a:buChar char="⮚"/>
            </a:pPr>
            <a:r>
              <a:rPr lang="en-US" sz="2405">
                <a:latin typeface="Times New Roman"/>
                <a:ea typeface="Times New Roman"/>
                <a:cs typeface="Times New Roman"/>
                <a:sym typeface="Times New Roman"/>
              </a:rPr>
              <a:t>Erb –duchenne palsy results from the damage to c5,c6 roots/upper trunk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5"/>
              <a:buChar char="🞂"/>
            </a:pPr>
            <a:r>
              <a:rPr lang="en-US" sz="2405">
                <a:latin typeface="Times New Roman"/>
                <a:ea typeface="Times New Roman"/>
                <a:cs typeface="Times New Roman"/>
                <a:sym typeface="Times New Roman"/>
              </a:rPr>
              <a:t>Causes- forceful separation of head and shoulder</a:t>
            </a:r>
            <a:endParaRPr/>
          </a:p>
          <a:p>
            <a:pPr marL="822960" lvl="0" indent="-2560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5"/>
              <a:buFont typeface="Noto Sans Symbols"/>
              <a:buChar char="✔"/>
            </a:pPr>
            <a:r>
              <a:rPr lang="en-US" sz="2405">
                <a:latin typeface="Times New Roman"/>
                <a:ea typeface="Times New Roman"/>
                <a:cs typeface="Times New Roman"/>
                <a:sym typeface="Times New Roman"/>
              </a:rPr>
              <a:t>pressure on shoulder</a:t>
            </a:r>
            <a:endParaRPr/>
          </a:p>
          <a:p>
            <a:pPr marL="822960" lvl="0" indent="-2560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5"/>
              <a:buFont typeface="Noto Sans Symbols"/>
              <a:buChar char="✔"/>
            </a:pPr>
            <a:r>
              <a:rPr lang="en-US" sz="2405">
                <a:latin typeface="Times New Roman"/>
                <a:ea typeface="Times New Roman"/>
                <a:cs typeface="Times New Roman"/>
                <a:sym typeface="Times New Roman"/>
              </a:rPr>
              <a:t>birth injury</a:t>
            </a:r>
            <a:endParaRPr/>
          </a:p>
          <a:p>
            <a:pPr marL="822960" lvl="0" indent="-2560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5"/>
              <a:buFont typeface="Noto Sans Symbols"/>
              <a:buChar char="✔"/>
            </a:pPr>
            <a:r>
              <a:rPr lang="en-US" sz="2405">
                <a:latin typeface="Times New Roman"/>
                <a:ea typeface="Times New Roman"/>
                <a:cs typeface="Times New Roman"/>
                <a:sym typeface="Times New Roman"/>
              </a:rPr>
              <a:t>idiopathic plexitis</a:t>
            </a:r>
            <a:endParaRPr sz="240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5"/>
              <a:buChar char="🞂"/>
            </a:pPr>
            <a:r>
              <a:rPr lang="en-US" sz="2405">
                <a:latin typeface="Times New Roman"/>
                <a:ea typeface="Times New Roman"/>
                <a:cs typeface="Times New Roman"/>
                <a:sym typeface="Times New Roman"/>
              </a:rPr>
              <a:t>Paralysis - </a:t>
            </a:r>
            <a:r>
              <a:rPr lang="en-US" sz="2405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deltoid, biceps, brachioradialis, brachialis, and occasionally supraspinatus, infraspinatus and subscapularis</a:t>
            </a:r>
            <a:endParaRPr sz="2405">
              <a:solidFill>
                <a:srgbClr val="0B0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5"/>
              <a:buChar char="🞂"/>
            </a:pPr>
            <a:r>
              <a:rPr lang="en-US" sz="2405">
                <a:latin typeface="Times New Roman"/>
                <a:ea typeface="Times New Roman"/>
                <a:cs typeface="Times New Roman"/>
                <a:sym typeface="Times New Roman"/>
              </a:rPr>
              <a:t>Very proximal lesions can cause weakness of r</a:t>
            </a:r>
            <a:r>
              <a:rPr lang="en-US" sz="2405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homboids, levator scapulae, serratus anterior, and scalene muscles</a:t>
            </a:r>
            <a:endParaRPr>
              <a:solidFill>
                <a:srgbClr val="0B0080"/>
              </a:solidFill>
            </a:endParaRPr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5"/>
              <a:buChar char="🞂"/>
            </a:pPr>
            <a:r>
              <a:rPr lang="en-US" sz="2405">
                <a:latin typeface="Times New Roman"/>
                <a:ea typeface="Times New Roman"/>
                <a:cs typeface="Times New Roman"/>
                <a:sym typeface="Times New Roman"/>
              </a:rPr>
              <a:t>Sensation is usually intact, some sensory loss may occur over the outer surface of upper arm</a:t>
            </a:r>
            <a:endParaRPr/>
          </a:p>
          <a:p>
            <a:pPr marL="365760" lvl="0" indent="-25603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5"/>
              <a:buChar char="🞂"/>
            </a:pPr>
            <a:r>
              <a:rPr lang="en-US" sz="2405">
                <a:latin typeface="Times New Roman"/>
                <a:ea typeface="Times New Roman"/>
                <a:cs typeface="Times New Roman"/>
                <a:sym typeface="Times New Roman"/>
              </a:rPr>
              <a:t>Reflexes- Biceps, brachioradialis reflexes are depressed or absent</a:t>
            </a:r>
            <a:endParaRPr sz="2405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33"/>
          <p:cNvSpPr txBox="1">
            <a:spLocks noGrp="1"/>
          </p:cNvSpPr>
          <p:nvPr>
            <p:ph type="title"/>
          </p:nvPr>
        </p:nvSpPr>
        <p:spPr>
          <a:xfrm>
            <a:off x="381000" y="609600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Upper plexus paralysis</a:t>
            </a:r>
            <a:br>
              <a:rPr lang="en-US" sz="3690" u="sng"/>
            </a:br>
            <a:endParaRPr sz="3690" u="sng"/>
          </a:p>
        </p:txBody>
      </p:sp>
      <p:sp>
        <p:nvSpPr>
          <p:cNvPr id="273" name="Google Shape;273;p3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274" name="Google Shape;274;p3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"/>
          <p:cNvSpPr txBox="1">
            <a:spLocks noGrp="1"/>
          </p:cNvSpPr>
          <p:nvPr>
            <p:ph type="body" idx="1"/>
          </p:nvPr>
        </p:nvSpPr>
        <p:spPr>
          <a:xfrm>
            <a:off x="381000" y="990600"/>
            <a:ext cx="56388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Involving upper roots (C5, C6 and C7)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Affecting the musculature of the upper arm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800" b="1">
                <a:latin typeface="Times New Roman"/>
                <a:ea typeface="Times New Roman"/>
                <a:cs typeface="Times New Roman"/>
                <a:sym typeface="Times New Roman"/>
              </a:rPr>
              <a:t>Limb is internally rotated, adducted</a:t>
            </a:r>
            <a:endParaRPr sz="2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3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Erb’s Duchenne Palsy</a:t>
            </a:r>
            <a:br>
              <a:rPr lang="en-US" sz="3690" u="sng"/>
            </a:br>
            <a:endParaRPr sz="3690" u="sng"/>
          </a:p>
        </p:txBody>
      </p:sp>
      <p:sp>
        <p:nvSpPr>
          <p:cNvPr id="281" name="Google Shape;281;p34"/>
          <p:cNvSpPr/>
          <p:nvPr/>
        </p:nvSpPr>
        <p:spPr>
          <a:xfrm>
            <a:off x="6019800" y="718925"/>
            <a:ext cx="29718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posture occurs because</a:t>
            </a:r>
            <a:r>
              <a:rPr lang="en-US"/>
              <a:t> </a:t>
            </a: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paralysis and atrophy of:</a:t>
            </a:r>
            <a:endParaRPr/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Deltoid</a:t>
            </a:r>
            <a:endParaRPr/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Biceps brachii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✔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Brachialis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3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284" name="Google Shape;2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624" y="3316775"/>
            <a:ext cx="3456275" cy="345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body" idx="1"/>
          </p:nvPr>
        </p:nvSpPr>
        <p:spPr>
          <a:xfrm>
            <a:off x="457200" y="1041101"/>
            <a:ext cx="8229600" cy="49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1292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🞂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The elbow is extended (paralyzed C5, C6)</a:t>
            </a:r>
            <a:endParaRPr sz="2800"/>
          </a:p>
          <a:p>
            <a:pPr marL="365760" lvl="0" indent="-312928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800"/>
              <a:buChar char="🞂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Forearm is pronated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312928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800"/>
              <a:buChar char="🞂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Wrist and digits are flexed</a:t>
            </a:r>
            <a:endParaRPr sz="2800"/>
          </a:p>
          <a:p>
            <a:pPr marL="365760" lvl="0" indent="-295656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800"/>
              <a:buChar char="🞂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palm facing out and backward-</a:t>
            </a:r>
            <a:r>
              <a:rPr lang="en-US" sz="2800" b="1">
                <a:latin typeface="Times New Roman"/>
                <a:ea typeface="Times New Roman"/>
                <a:cs typeface="Times New Roman"/>
                <a:sym typeface="Times New Roman"/>
              </a:rPr>
              <a:t>police man’s tip position</a:t>
            </a:r>
            <a:endParaRPr sz="2800" b="1"/>
          </a:p>
          <a:p>
            <a:pPr marL="365760" lvl="0" indent="-312928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800"/>
              <a:buChar char="🞂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Shows the “</a:t>
            </a:r>
            <a:r>
              <a:rPr lang="en-US" sz="2800" b="1">
                <a:latin typeface="Times New Roman"/>
                <a:ea typeface="Times New Roman"/>
                <a:cs typeface="Times New Roman"/>
                <a:sym typeface="Times New Roman"/>
              </a:rPr>
              <a:t>waiter tips</a:t>
            </a: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” posture of the paralyze limb.</a:t>
            </a:r>
            <a:endParaRPr sz="2800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sz="2800"/>
          </a:p>
        </p:txBody>
      </p:sp>
      <p:sp>
        <p:nvSpPr>
          <p:cNvPr id="290" name="Google Shape;290;p3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291" name="Google Shape;291;p3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>
            <a:spLocks noGrp="1"/>
          </p:cNvSpPr>
          <p:nvPr>
            <p:ph type="body" idx="1"/>
          </p:nvPr>
        </p:nvSpPr>
        <p:spPr>
          <a:xfrm>
            <a:off x="457200" y="1061078"/>
            <a:ext cx="82296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687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761"/>
              <a:buChar char="🞂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Dejerine-klumpke -follows injury to </a:t>
            </a:r>
            <a:r>
              <a:rPr lang="en-US" sz="2495" b="1">
                <a:latin typeface="Times New Roman"/>
                <a:ea typeface="Times New Roman"/>
                <a:cs typeface="Times New Roman"/>
                <a:sym typeface="Times New Roman"/>
              </a:rPr>
              <a:t>C8,T1 roots</a:t>
            </a:r>
            <a:endParaRPr sz="2900" b="1"/>
          </a:p>
          <a:p>
            <a:pPr marL="3657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Char char="🞂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Causes-trauma</a:t>
            </a:r>
            <a:endParaRPr sz="2900"/>
          </a:p>
          <a:p>
            <a:pPr marL="8229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Font typeface="Noto Sans Symbols"/>
              <a:buChar char="✔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 arm traction in abducted position</a:t>
            </a:r>
            <a:endParaRPr sz="2900"/>
          </a:p>
          <a:p>
            <a:pPr marL="8229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Font typeface="Noto Sans Symbols"/>
              <a:buChar char="✔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surgical procedures for lung tumor </a:t>
            </a:r>
            <a:endParaRPr sz="2900"/>
          </a:p>
          <a:p>
            <a:pPr marL="8229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Font typeface="Noto Sans Symbols"/>
              <a:buChar char="✔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Mass lesion like aneurysm of aortic arch</a:t>
            </a:r>
            <a:endParaRPr sz="2900"/>
          </a:p>
          <a:p>
            <a:pPr marL="3657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Char char="🞂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Muscles- Weakness of wrist flexion, finger flexion, and intrinsic muscles of hand resulting in </a:t>
            </a:r>
            <a:r>
              <a:rPr lang="en-US" sz="2495" b="1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claw hand deformity</a:t>
            </a:r>
            <a:endParaRPr sz="2900" b="1">
              <a:solidFill>
                <a:srgbClr val="0B0080"/>
              </a:solidFill>
            </a:endParaRPr>
          </a:p>
          <a:p>
            <a:pPr marL="3657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Char char="🞂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Sensation -may be lost in medial arm ,medial forearm ulnar aspect of hand</a:t>
            </a:r>
            <a:endParaRPr sz="2900"/>
          </a:p>
          <a:p>
            <a:pPr marL="365760" lvl="0" indent="-2687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761"/>
              <a:buChar char="🞂"/>
            </a:pPr>
            <a:r>
              <a:rPr lang="en-US" sz="2495">
                <a:latin typeface="Times New Roman"/>
                <a:ea typeface="Times New Roman"/>
                <a:cs typeface="Times New Roman"/>
                <a:sym typeface="Times New Roman"/>
              </a:rPr>
              <a:t>Reflex- Finger flexor reflex is lost/depressed(C8-T1)</a:t>
            </a:r>
            <a:endParaRPr sz="290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561"/>
              <a:buNone/>
            </a:pPr>
            <a:endParaRPr sz="2295"/>
          </a:p>
        </p:txBody>
      </p:sp>
      <p:sp>
        <p:nvSpPr>
          <p:cNvPr id="297" name="Google Shape;297;p36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Lower plexus paralysis</a:t>
            </a:r>
            <a:endParaRPr u="sng"/>
          </a:p>
        </p:txBody>
      </p:sp>
      <p:sp>
        <p:nvSpPr>
          <p:cNvPr id="298" name="Google Shape;298;p3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sp>
        <p:nvSpPr>
          <p:cNvPr id="299" name="Google Shape;299;p3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4648200" cy="522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Rare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Involving lower root (C8 and T1)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Affecting forearm and hand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Characterized by paralysis and atrophy of the small hand muscles and flexor of the wrist.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Claw hand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Klumpke’s Palsy</a:t>
            </a:r>
            <a:endParaRPr u="sng"/>
          </a:p>
        </p:txBody>
      </p:sp>
      <p:pic>
        <p:nvPicPr>
          <p:cNvPr id="306" name="Google Shape;30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0450" y="1881150"/>
            <a:ext cx="3971925" cy="22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308" name="Google Shape;308;p3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314" name="Google Shape;314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315" name="Google Shape;315;p38" descr="C:\Users\user\Downloads\SHAREit\SM-G610F\photo\20190121_11371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81000"/>
            <a:ext cx="83058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317" name="Google Shape;317;p3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/>
          <p:nvPr/>
        </p:nvSpPr>
        <p:spPr>
          <a:xfrm>
            <a:off x="266700" y="-264400"/>
            <a:ext cx="8610600" cy="6348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28750" y="0"/>
                </a:moveTo>
                <a:close/>
                <a:lnTo>
                  <a:pt x="-28750" y="120000"/>
                </a:lnTo>
              </a:path>
              <a:path w="120000" h="120000" fill="none" extrusionOk="0">
                <a:moveTo>
                  <a:pt x="-28750" y="21738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14300" marR="0" lvl="1" indent="-22225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ucida Sans"/>
              <a:buChar char="•"/>
            </a:pPr>
            <a:r>
              <a:rPr lang="en-US" sz="3500" b="1" i="0" u="sng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Axillary Nerves</a:t>
            </a:r>
            <a:endParaRPr sz="3500" b="1" i="0" u="sng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91440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 u="sng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28600" marR="0" lvl="2" indent="-1143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Char char="•"/>
            </a:pPr>
            <a:r>
              <a:rPr lang="en-US"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A</a:t>
            </a:r>
            <a:r>
              <a:rPr lang="en-US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nterior branch (upper branch)</a:t>
            </a: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800100" marR="0" lvl="3" indent="-1778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ida Sans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deltoid muscles (anterior and lateral fiber)</a:t>
            </a: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2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28600" marR="0" lvl="2" indent="-1778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ida Sans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Posterior branch (lower branch)</a:t>
            </a: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800100" marR="0" lvl="3" indent="-1778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ida Sans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teres minor </a:t>
            </a:r>
            <a:endParaRPr sz="2800"/>
          </a:p>
          <a:p>
            <a:pPr marL="800100" marR="0" lvl="3" indent="-1778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ida Sans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posterior part of the deltoid (posterior fiber).</a:t>
            </a: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800100" marR="0" lvl="3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3" indent="-17780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ida Sans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superior lateral cutaneous nerve of arm</a:t>
            </a:r>
            <a:endParaRPr sz="2800"/>
          </a:p>
          <a:p>
            <a:pPr marL="0" marR="0" lvl="0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        </a:t>
            </a:r>
            <a:r>
              <a:rPr lang="en-US" sz="2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(shoulder joint and skin)</a:t>
            </a:r>
            <a:endParaRPr sz="2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3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28600" marR="0" lvl="2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ucida Sans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23" name="Google Shape;32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9525" y="4447575"/>
            <a:ext cx="3113500" cy="203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sp>
        <p:nvSpPr>
          <p:cNvPr id="325" name="Google Shape;325;p3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98"/>
              <a:buChar char="🞂"/>
            </a:pPr>
            <a:r>
              <a:rPr lang="en-US" sz="2497" u="sng">
                <a:latin typeface="Times New Roman"/>
                <a:ea typeface="Times New Roman"/>
                <a:cs typeface="Times New Roman"/>
                <a:sym typeface="Times New Roman"/>
              </a:rPr>
              <a:t>Cause –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shoulder dislocation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Trauma causing damage to myelin sheath 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Sports-hockey ,boxing 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Surgery-anterior shoulder operation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Crutch pressure injury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Pressure from cast or splint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Deep infections  </a:t>
            </a:r>
            <a:endParaRPr/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 u="sng">
                <a:latin typeface="Times New Roman"/>
                <a:ea typeface="Times New Roman"/>
                <a:cs typeface="Times New Roman"/>
                <a:sym typeface="Times New Roman"/>
              </a:rPr>
              <a:t>Symptom-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Weak deltoid and sensory loss below shoulder 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Cannot bend arm at the elbow</a:t>
            </a:r>
            <a:endParaRPr/>
          </a:p>
          <a:p>
            <a:pPr marL="8229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Unable to raise arm of shoulder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Axillary Nerve Palsy</a:t>
            </a:r>
            <a:endParaRPr u="sng"/>
          </a:p>
        </p:txBody>
      </p:sp>
      <p:sp>
        <p:nvSpPr>
          <p:cNvPr id="332" name="Google Shape;332;p4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sp>
        <p:nvSpPr>
          <p:cNvPr id="333" name="Google Shape;333;p4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1"/>
          <p:cNvSpPr txBox="1">
            <a:spLocks noGrp="1"/>
          </p:cNvSpPr>
          <p:nvPr>
            <p:ph type="body" idx="1"/>
          </p:nvPr>
        </p:nvSpPr>
        <p:spPr>
          <a:xfrm>
            <a:off x="245125" y="753275"/>
            <a:ext cx="60960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Arise from lateral cord of brachial plexus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Arise from root C5, C6 and C7.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Muscles  - coracobrachialis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                -biceps brachii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                - brachialis to the lateral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                  side of the arm.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Then continue in the forearm as the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lateral</a:t>
            </a:r>
            <a:r>
              <a:rPr lang="en-US"/>
              <a:t>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antebrachial cutaneous nerve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Anterior branch            Posterior branch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41"/>
          <p:cNvSpPr txBox="1">
            <a:spLocks noGrp="1"/>
          </p:cNvSpPr>
          <p:nvPr>
            <p:ph type="title"/>
          </p:nvPr>
        </p:nvSpPr>
        <p:spPr>
          <a:xfrm>
            <a:off x="77125" y="-1652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Musculocutaneous Nerve</a:t>
            </a:r>
            <a:endParaRPr u="sng"/>
          </a:p>
        </p:txBody>
      </p:sp>
      <p:cxnSp>
        <p:nvCxnSpPr>
          <p:cNvPr id="340" name="Google Shape;340;p41"/>
          <p:cNvCxnSpPr/>
          <p:nvPr/>
        </p:nvCxnSpPr>
        <p:spPr>
          <a:xfrm>
            <a:off x="2895600" y="5257800"/>
            <a:ext cx="609600" cy="304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41" name="Google Shape;341;p41"/>
          <p:cNvCxnSpPr/>
          <p:nvPr/>
        </p:nvCxnSpPr>
        <p:spPr>
          <a:xfrm flipH="1">
            <a:off x="2362200" y="5334000"/>
            <a:ext cx="457200" cy="304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42" name="Google Shape;342;p41"/>
          <p:cNvSpPr/>
          <p:nvPr/>
        </p:nvSpPr>
        <p:spPr>
          <a:xfrm>
            <a:off x="245125" y="5891250"/>
            <a:ext cx="2743200" cy="685800"/>
          </a:xfrm>
          <a:prstGeom prst="ellipse">
            <a:avLst/>
          </a:prstGeom>
          <a:solidFill>
            <a:schemeClr val="accent1"/>
          </a:solidFill>
          <a:ln w="55000" cap="flat" cmpd="thickThin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skin of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antero lateral surface of forearm as far as ball of the thumb</a:t>
            </a:r>
            <a:endParaRPr/>
          </a:p>
        </p:txBody>
      </p:sp>
      <p:sp>
        <p:nvSpPr>
          <p:cNvPr id="343" name="Google Shape;343;p41"/>
          <p:cNvSpPr/>
          <p:nvPr/>
        </p:nvSpPr>
        <p:spPr>
          <a:xfrm>
            <a:off x="3581400" y="5891250"/>
            <a:ext cx="2438400" cy="685800"/>
          </a:xfrm>
          <a:prstGeom prst="ellipse">
            <a:avLst/>
          </a:prstGeom>
          <a:solidFill>
            <a:schemeClr val="accent1"/>
          </a:solidFill>
          <a:ln w="55000" cap="flat" cmpd="thickThin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skin of posterolateral surface of forearm.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4" name="Google Shape;344;p4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346" name="Google Shape;3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475" y="1130152"/>
            <a:ext cx="2904125" cy="49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82296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Brachial plexus is responsible for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cutaneous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(sensory) and muscular (motor) innervations of the entire upper limb.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68"/>
              <a:buChar char="🞂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5 main nerves arise from brachial plexus: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68"/>
              <a:buFont typeface="Noto Sans Symbols"/>
              <a:buChar char="✔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latin typeface="Times New Roman"/>
                <a:ea typeface="Times New Roman"/>
                <a:cs typeface="Times New Roman"/>
                <a:sym typeface="Times New Roman"/>
              </a:rPr>
              <a:t>Axillary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 nerve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68"/>
              <a:buFont typeface="Noto Sans Symbols"/>
              <a:buChar char="✔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latin typeface="Times New Roman"/>
                <a:ea typeface="Times New Roman"/>
                <a:cs typeface="Times New Roman"/>
                <a:sym typeface="Times New Roman"/>
              </a:rPr>
              <a:t>Musculocutaneous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 nerve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68"/>
              <a:buFont typeface="Noto Sans Symbols"/>
              <a:buChar char="✔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 Radial nerve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68"/>
              <a:buFont typeface="Noto Sans Symbols"/>
              <a:buChar char="✔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 Median nerve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68"/>
              <a:buFont typeface="Noto Sans Symbols"/>
              <a:buChar char="✔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latin typeface="Times New Roman"/>
                <a:ea typeface="Times New Roman"/>
                <a:cs typeface="Times New Roman"/>
                <a:sym typeface="Times New Roman"/>
              </a:rPr>
              <a:t>Ulnar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 nerve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1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30</a:t>
            </a:fld>
            <a:endParaRPr/>
          </a:p>
        </p:txBody>
      </p:sp>
      <p:pic>
        <p:nvPicPr>
          <p:cNvPr id="353" name="Google Shape;3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900" y="274650"/>
            <a:ext cx="6891625" cy="6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Causes-</a:t>
            </a:r>
            <a:endParaRPr b="1"/>
          </a:p>
          <a:p>
            <a:pPr marL="8229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Entrapment between biceps aponeurosis and brachialis fascia</a:t>
            </a:r>
            <a:endParaRPr/>
          </a:p>
          <a:p>
            <a:pPr marL="8229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Stretch during throwing</a:t>
            </a:r>
            <a:endParaRPr/>
          </a:p>
          <a:p>
            <a:pPr marL="8229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Dislocation</a:t>
            </a:r>
            <a:endParaRPr/>
          </a:p>
          <a:p>
            <a:pPr marL="8229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Surgery</a:t>
            </a:r>
            <a:endParaRPr/>
          </a:p>
          <a:p>
            <a:pPr marL="8229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Heavy backpack</a:t>
            </a:r>
            <a:endParaRPr/>
          </a:p>
          <a:p>
            <a:pPr marL="8229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Weight lifting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Muscles-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weakness of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 elbow flexion and supination of forearm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Google Shape;359;p4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sp>
        <p:nvSpPr>
          <p:cNvPr id="360" name="Google Shape;360;p4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4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366" name="Google Shape;366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367" name="Google Shape;36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0"/>
            <a:ext cx="8534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sp>
        <p:nvSpPr>
          <p:cNvPr id="369" name="Google Shape;369;p4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"/>
          <p:cNvSpPr txBox="1">
            <a:spLocks noGrp="1"/>
          </p:cNvSpPr>
          <p:nvPr>
            <p:ph type="body" idx="1"/>
          </p:nvPr>
        </p:nvSpPr>
        <p:spPr>
          <a:xfrm>
            <a:off x="152400" y="1010800"/>
            <a:ext cx="58464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6238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61"/>
              <a:buChar char="🞂"/>
            </a:pPr>
            <a:r>
              <a:rPr lang="en-US" sz="2395">
                <a:latin typeface="Times New Roman"/>
                <a:ea typeface="Times New Roman"/>
                <a:cs typeface="Times New Roman"/>
                <a:sym typeface="Times New Roman"/>
              </a:rPr>
              <a:t>Arise from posterior cord of brachial plexus</a:t>
            </a:r>
            <a:endParaRPr sz="2800"/>
          </a:p>
          <a:p>
            <a:pPr marL="365760" lvl="0" indent="-26238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61"/>
              <a:buChar char="🞂"/>
            </a:pPr>
            <a:r>
              <a:rPr lang="en-US" sz="2395">
                <a:latin typeface="Times New Roman"/>
                <a:ea typeface="Times New Roman"/>
                <a:cs typeface="Times New Roman"/>
                <a:sym typeface="Times New Roman"/>
              </a:rPr>
              <a:t>Arise from root C5, C6,C7, C8 &amp; T1.</a:t>
            </a:r>
            <a:endParaRPr sz="2800"/>
          </a:p>
          <a:p>
            <a:pPr marL="365760" lvl="0" indent="-26238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61"/>
              <a:buChar char="🞂"/>
            </a:pPr>
            <a:r>
              <a:rPr lang="en-US" sz="2395">
                <a:latin typeface="Times New Roman"/>
                <a:ea typeface="Times New Roman"/>
                <a:cs typeface="Times New Roman"/>
                <a:sym typeface="Times New Roman"/>
              </a:rPr>
              <a:t>It descends obliquely through the arm,first in</a:t>
            </a:r>
            <a:endParaRPr sz="2800"/>
          </a:p>
          <a:p>
            <a:pPr marL="822960" lvl="0" indent="-26238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61"/>
              <a:buFont typeface="Noto Sans Symbols"/>
              <a:buChar char="✔"/>
            </a:pPr>
            <a:r>
              <a:rPr lang="en-US" sz="2395">
                <a:latin typeface="Times New Roman"/>
                <a:ea typeface="Times New Roman"/>
                <a:cs typeface="Times New Roman"/>
                <a:sym typeface="Times New Roman"/>
              </a:rPr>
              <a:t>posterior compartment of the arm, later </a:t>
            </a:r>
            <a:endParaRPr sz="2800"/>
          </a:p>
          <a:p>
            <a:pPr marL="822960" lvl="0" indent="-26238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61"/>
              <a:buFont typeface="Noto Sans Symbols"/>
              <a:buChar char="✔"/>
            </a:pPr>
            <a:r>
              <a:rPr lang="en-US" sz="2395">
                <a:latin typeface="Times New Roman"/>
                <a:ea typeface="Times New Roman"/>
                <a:cs typeface="Times New Roman"/>
                <a:sym typeface="Times New Roman"/>
              </a:rPr>
              <a:t>anterior compartment of the arm, and continues</a:t>
            </a:r>
            <a:endParaRPr sz="2800"/>
          </a:p>
          <a:p>
            <a:pPr marL="365760" lvl="0" indent="-26238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61"/>
              <a:buChar char="🞂"/>
            </a:pPr>
            <a:r>
              <a:rPr lang="en-US" sz="2395">
                <a:latin typeface="Times New Roman"/>
                <a:ea typeface="Times New Roman"/>
                <a:cs typeface="Times New Roman"/>
                <a:sym typeface="Times New Roman"/>
              </a:rPr>
              <a:t>in the posterior compartment of the forearm.</a:t>
            </a:r>
            <a:endParaRPr sz="2800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561"/>
              <a:buNone/>
            </a:pPr>
            <a:endParaRPr sz="2395"/>
          </a:p>
        </p:txBody>
      </p:sp>
      <p:sp>
        <p:nvSpPr>
          <p:cNvPr id="375" name="Google Shape;375;p45"/>
          <p:cNvSpPr txBox="1">
            <a:spLocks noGrp="1"/>
          </p:cNvSpPr>
          <p:nvPr>
            <p:ph type="title"/>
          </p:nvPr>
        </p:nvSpPr>
        <p:spPr>
          <a:xfrm>
            <a:off x="457200" y="-1322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Radial Nerve</a:t>
            </a:r>
            <a:endParaRPr u="sng"/>
          </a:p>
        </p:txBody>
      </p:sp>
      <p:pic>
        <p:nvPicPr>
          <p:cNvPr id="376" name="Google Shape;37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8800" y="506025"/>
            <a:ext cx="3026125" cy="584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sp>
        <p:nvSpPr>
          <p:cNvPr id="378" name="Google Shape;378;p4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>
            <a:spLocks noGrp="1"/>
          </p:cNvSpPr>
          <p:nvPr>
            <p:ph type="body" idx="1"/>
          </p:nvPr>
        </p:nvSpPr>
        <p:spPr>
          <a:xfrm>
            <a:off x="152400" y="-247875"/>
            <a:ext cx="61722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365760" lvl="0" indent="-277406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Radial nerve will innervate triceps brachii.</a:t>
            </a:r>
            <a:endParaRPr sz="229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Radial nerve then enter the radial groove.</a:t>
            </a:r>
            <a:endParaRPr/>
          </a:p>
          <a:p>
            <a:pPr marL="365760" lvl="0" indent="-256031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Radial nerve emerge from radial groove and enter the anterior compartment of the arm.</a:t>
            </a:r>
            <a:endParaRPr/>
          </a:p>
          <a:p>
            <a:pPr marL="365760" lvl="0" indent="-256031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It continue the journey between brachialis and brachioradialis.</a:t>
            </a:r>
            <a:endParaRPr/>
          </a:p>
          <a:p>
            <a:pPr marL="365760" lvl="0" indent="-256031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561"/>
              <a:buChar char="🞂"/>
            </a:pPr>
            <a:r>
              <a:rPr lang="en-US" sz="2295">
                <a:latin typeface="Times New Roman"/>
                <a:ea typeface="Times New Roman"/>
                <a:cs typeface="Times New Roman"/>
                <a:sym typeface="Times New Roman"/>
              </a:rPr>
              <a:t>When the radial nerve reaches the distal part of the humerus, it passes anterior to the lateral epicondyle and continue to the forearm.</a:t>
            </a:r>
            <a:endParaRPr sz="2295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4" name="Google Shape;38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375" y="190500"/>
            <a:ext cx="28194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sp>
        <p:nvSpPr>
          <p:cNvPr id="386" name="Google Shape;386;p4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7"/>
          <p:cNvSpPr txBox="1">
            <a:spLocks noGrp="1"/>
          </p:cNvSpPr>
          <p:nvPr>
            <p:ph type="body" idx="1"/>
          </p:nvPr>
        </p:nvSpPr>
        <p:spPr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 the forearm, it will branch of to superficial branch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(mainly sensory) and deep branch (mainly motor).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Cutaneous innervation -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provides sensory innervations for much of the skin on the back of the arm.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Motor innervations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Triceps brachii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anconeus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Brachioradialis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supinator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posterior compartment extrinsic hand muscles.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4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sp>
        <p:nvSpPr>
          <p:cNvPr id="393" name="Google Shape;393;p4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/>
          </a:p>
        </p:txBody>
      </p:sp>
      <p:sp>
        <p:nvSpPr>
          <p:cNvPr id="401" name="Google Shape;401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2" name="Google Shape;40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688" y="195250"/>
            <a:ext cx="4810125" cy="64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1250" y="832263"/>
            <a:ext cx="3681725" cy="519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5562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close to the humerus,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fracture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pressure from direct blow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to the humerus (incorrect use of a crutch)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total paralysis of the extensor of the wrist and digits leads to the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dropped wrist deformities.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p49"/>
          <p:cNvSpPr txBox="1">
            <a:spLocks noGrp="1"/>
          </p:cNvSpPr>
          <p:nvPr>
            <p:ph type="title"/>
          </p:nvPr>
        </p:nvSpPr>
        <p:spPr>
          <a:xfrm>
            <a:off x="152400" y="1027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Injury </a:t>
            </a:r>
            <a:endParaRPr u="sng"/>
          </a:p>
        </p:txBody>
      </p:sp>
      <p:pic>
        <p:nvPicPr>
          <p:cNvPr id="410" name="Google Shape;41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4025" y="3765000"/>
            <a:ext cx="2895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0" y="0"/>
            <a:ext cx="3810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  <p:sp>
        <p:nvSpPr>
          <p:cNvPr id="413" name="Google Shape;413;p4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0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5334000" cy="5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Arise from medial cord of brachial plexus.</a:t>
            </a:r>
            <a:endParaRPr/>
          </a:p>
          <a:p>
            <a:pPr marL="365760" lvl="0" indent="-256032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Root C8 and T1 (mostly C7)</a:t>
            </a:r>
            <a:endParaRPr/>
          </a:p>
          <a:p>
            <a:pPr marL="365760" lvl="0" indent="-256032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Descend on the postero-medial of the humerus.</a:t>
            </a:r>
            <a:endParaRPr/>
          </a:p>
          <a:p>
            <a:pPr marL="365760" lvl="0" indent="-256032" algn="l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Then it goes posterior to the medial epicondyle.</a:t>
            </a:r>
            <a:endParaRPr/>
          </a:p>
        </p:txBody>
      </p:sp>
      <p:sp>
        <p:nvSpPr>
          <p:cNvPr id="419" name="Google Shape;419;p5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Ulnar Nerve</a:t>
            </a:r>
            <a:br>
              <a:rPr lang="en-US" sz="3690" u="sng"/>
            </a:br>
            <a:endParaRPr sz="3690" u="sng"/>
          </a:p>
        </p:txBody>
      </p:sp>
      <p:pic>
        <p:nvPicPr>
          <p:cNvPr id="420" name="Google Shape;42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381000"/>
            <a:ext cx="33528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sp>
        <p:nvSpPr>
          <p:cNvPr id="422" name="Google Shape;422;p5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1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3820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Enter anterior compartment muscles of forearm and supplies flexor carpi ulnaris and medial half flexor digitorum profundus.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Then ulnar nerve enter palm of the hand and branch off</a:t>
            </a:r>
            <a:endParaRPr/>
          </a:p>
        </p:txBody>
      </p:sp>
      <p:sp>
        <p:nvSpPr>
          <p:cNvPr id="428" name="Google Shape;428;p51"/>
          <p:cNvSpPr/>
          <p:nvPr/>
        </p:nvSpPr>
        <p:spPr>
          <a:xfrm>
            <a:off x="228600" y="3048000"/>
            <a:ext cx="2667000" cy="762000"/>
          </a:xfrm>
          <a:prstGeom prst="rect">
            <a:avLst/>
          </a:prstGeom>
          <a:solidFill>
            <a:schemeClr val="accent1"/>
          </a:solidFill>
          <a:ln w="55000" cap="flat" cmpd="thickThin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superficial branch</a:t>
            </a: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29" name="Google Shape;429;p51"/>
          <p:cNvSpPr/>
          <p:nvPr/>
        </p:nvSpPr>
        <p:spPr>
          <a:xfrm>
            <a:off x="6096000" y="3048000"/>
            <a:ext cx="2667000" cy="762000"/>
          </a:xfrm>
          <a:prstGeom prst="rect">
            <a:avLst/>
          </a:prstGeom>
          <a:solidFill>
            <a:schemeClr val="accent1"/>
          </a:solidFill>
          <a:ln w="55000" cap="flat" cmpd="thickThin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deep branch</a:t>
            </a: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30" name="Google Shape;430;p51"/>
          <p:cNvSpPr/>
          <p:nvPr/>
        </p:nvSpPr>
        <p:spPr>
          <a:xfrm>
            <a:off x="6096000" y="4114800"/>
            <a:ext cx="2743200" cy="18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5000" cap="flat" cmpd="thickThin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1397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hypothenar muscles</a:t>
            </a:r>
            <a:endParaRPr/>
          </a:p>
          <a:p>
            <a:pPr marL="0" marR="0" lvl="0" indent="-1397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intermediate hand muscles </a:t>
            </a:r>
            <a:endParaRPr sz="22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31" name="Google Shape;431;p51"/>
          <p:cNvSpPr/>
          <p:nvPr/>
        </p:nvSpPr>
        <p:spPr>
          <a:xfrm>
            <a:off x="152400" y="4191000"/>
            <a:ext cx="2895600" cy="18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5000" cap="flat" cmpd="thickThin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palmaris brevis </a:t>
            </a:r>
            <a:endParaRPr/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skin anterior and posterior of the hand (medial aspect of the hand/ one an half digits)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2" name="Google Shape;43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3352800"/>
            <a:ext cx="2743200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sp>
        <p:nvSpPr>
          <p:cNvPr id="434" name="Google Shape;434;p5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610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/>
              <a:t>•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Formed by anterior (ventral) rami of C5 to C8, and most of the anterior ramus ofT1.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•Originates from neck, passes laterally and inferiorly over rib I, and enters axilla.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•The part of brachial plexus from medial to laterally are roots, trunks, divisions, and cords.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•Proximal part is posterior to subclavian artery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•Distal part is surrounded by axillary artery.</a:t>
            </a:r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2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5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40</a:t>
            </a:fld>
            <a:endParaRPr/>
          </a:p>
        </p:txBody>
      </p:sp>
      <p:sp>
        <p:nvSpPr>
          <p:cNvPr id="442" name="Google Shape;442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3" name="Google Shape;44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84950"/>
            <a:ext cx="561900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350" y="938425"/>
            <a:ext cx="5057625" cy="2602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The results of the ulnar nerve lesion leads to the typical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‘claw hand’ deformities.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Leads to partial or completely lost of muscular and sensory innervations.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450" name="Google Shape;450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Times New Roman"/>
              <a:buNone/>
            </a:pPr>
            <a:r>
              <a:rPr lang="en-US" u="sng">
                <a:latin typeface="Times New Roman"/>
                <a:ea typeface="Times New Roman"/>
                <a:cs typeface="Times New Roman"/>
                <a:sym typeface="Times New Roman"/>
              </a:rPr>
              <a:t>Claw hand deformities</a:t>
            </a:r>
            <a:endParaRPr u="sng"/>
          </a:p>
        </p:txBody>
      </p:sp>
      <p:pic>
        <p:nvPicPr>
          <p:cNvPr id="451" name="Google Shape;45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125" y="3740950"/>
            <a:ext cx="56388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  <p:sp>
        <p:nvSpPr>
          <p:cNvPr id="453" name="Google Shape;453;p5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"/>
          <p:cNvSpPr txBox="1">
            <a:spLocks noGrp="1"/>
          </p:cNvSpPr>
          <p:nvPr>
            <p:ph type="body" idx="1"/>
          </p:nvPr>
        </p:nvSpPr>
        <p:spPr>
          <a:xfrm>
            <a:off x="228600" y="381000"/>
            <a:ext cx="86868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u="sng">
                <a:latin typeface="Times New Roman"/>
                <a:ea typeface="Times New Roman"/>
                <a:cs typeface="Times New Roman"/>
                <a:sym typeface="Times New Roman"/>
              </a:rPr>
              <a:t>Causes-</a:t>
            </a:r>
            <a:endParaRPr/>
          </a:p>
          <a:p>
            <a:pPr marL="8229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damaged in the groove behind the medial epicondyle by trauma </a:t>
            </a:r>
            <a:endParaRPr/>
          </a:p>
          <a:p>
            <a:pPr marL="8229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Entrapment</a:t>
            </a:r>
            <a:endParaRPr/>
          </a:p>
          <a:p>
            <a:pPr marL="8229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Fracture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u="sng">
                <a:latin typeface="Times New Roman"/>
                <a:ea typeface="Times New Roman"/>
                <a:cs typeface="Times New Roman"/>
                <a:sym typeface="Times New Roman"/>
              </a:rPr>
              <a:t>Muscles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-intrinsic hand muscles and unopposed actions of antagonistic muscles group.</a:t>
            </a:r>
            <a:endParaRPr/>
          </a:p>
          <a:p>
            <a:pPr marL="8229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Wasting of hypothenar eminence.</a:t>
            </a:r>
            <a:endParaRPr/>
          </a:p>
          <a:p>
            <a:pPr marL="8229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There are ‘guttering between metacarpals, inability to abduct the fingers or adduct the thumb.</a:t>
            </a:r>
            <a:endParaRPr/>
          </a:p>
          <a:p>
            <a:pPr marL="8229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u="sng">
                <a:latin typeface="Times New Roman"/>
                <a:ea typeface="Times New Roman"/>
                <a:cs typeface="Times New Roman"/>
                <a:sym typeface="Times New Roman"/>
              </a:rPr>
              <a:t>Sensory loss</a:t>
            </a:r>
            <a:endParaRPr u="sng"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459" name="Google Shape;459;p5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sp>
        <p:nvSpPr>
          <p:cNvPr id="460" name="Google Shape;460;p5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5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98"/>
              <a:buNone/>
            </a:pP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 Arise from lateral root of lateral cord (C5,6,7) and medial root and medial cord (C8,T1) of brachial plexus.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Passes down the midline of the arm in close association with the brachial artery.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Passes in front of elbow joint (cubital fossa) then down to supply the muscles of the anterior of forearm.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Then it continue into the hand through carpal tunnel where it supply intrinsic hand muscles and skin of forearm.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6" name="Google Shape;466;p55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229600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Median Nerve</a:t>
            </a:r>
            <a:br>
              <a:rPr lang="en-US" sz="3690"/>
            </a:br>
            <a:endParaRPr sz="3690"/>
          </a:p>
        </p:txBody>
      </p:sp>
      <p:sp>
        <p:nvSpPr>
          <p:cNvPr id="467" name="Google Shape;467;p5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  <p:sp>
        <p:nvSpPr>
          <p:cNvPr id="468" name="Google Shape;468;p5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6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49530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At the cubital fossa the anterior interosseous nerve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 arises from the median nerve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Descend through the forearm and end at the wrist by giving the articular branch to the radiocarpal and intercarpal joint.</a:t>
            </a:r>
            <a:endParaRPr/>
          </a:p>
        </p:txBody>
      </p:sp>
      <p:pic>
        <p:nvPicPr>
          <p:cNvPr id="474" name="Google Shape;474;p56" descr="Image result for median nerve cour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5410200"/>
            <a:ext cx="4876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6" descr="Image result for median nerve cour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800" y="304800"/>
            <a:ext cx="38862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sp>
        <p:nvSpPr>
          <p:cNvPr id="477" name="Google Shape;477;p5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7"/>
          <p:cNvSpPr txBox="1">
            <a:spLocks noGrp="1"/>
          </p:cNvSpPr>
          <p:nvPr>
            <p:ph type="body" idx="1"/>
          </p:nvPr>
        </p:nvSpPr>
        <p:spPr>
          <a:xfrm>
            <a:off x="228600" y="228600"/>
            <a:ext cx="5562600" cy="6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98"/>
              <a:buChar char="🞂"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Motor – </a:t>
            </a:r>
            <a:endParaRPr b="1"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all anterior (flexor) compartment of forearm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half of the flexor digitorum profundus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Pronator teres &amp; quadratus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intrinsic hand muscles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(LOAF-</a:t>
            </a:r>
            <a:r>
              <a:rPr lang="en-US" sz="2397">
                <a:latin typeface="Times New Roman"/>
                <a:ea typeface="Times New Roman"/>
                <a:cs typeface="Times New Roman"/>
                <a:sym typeface="Times New Roman"/>
              </a:rPr>
              <a:t>1,2 lumbricals, OP,AbPB, FPB,)</a:t>
            </a:r>
            <a:endParaRPr sz="2600"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 u="sng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Sensory – </a:t>
            </a:r>
            <a:endParaRPr b="1"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skin of the palmar aspect of the thumb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lateral 2 ½ fingers 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distal ends of the same fingers 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skin of distal phalanx on same finger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3" name="Google Shape;483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7400" y="1219200"/>
            <a:ext cx="28956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  <p:sp>
        <p:nvSpPr>
          <p:cNvPr id="485" name="Google Shape;485;p5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8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6868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96"/>
              <a:buChar char="🞂"/>
            </a:pPr>
            <a:r>
              <a:rPr lang="en-US" sz="2200" u="sng">
                <a:latin typeface="Times New Roman"/>
                <a:ea typeface="Times New Roman"/>
                <a:cs typeface="Times New Roman"/>
                <a:sym typeface="Times New Roman"/>
              </a:rPr>
              <a:t>Causes-</a:t>
            </a:r>
            <a:endParaRPr/>
          </a:p>
          <a:p>
            <a:pPr marL="8229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96"/>
              <a:buFont typeface="Noto Sans Symbols"/>
              <a:buChar char="✔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deep cut </a:t>
            </a:r>
            <a:endParaRPr/>
          </a:p>
          <a:p>
            <a:pPr marL="8229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96"/>
              <a:buFont typeface="Noto Sans Symbols"/>
              <a:buChar char="✔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Compression </a:t>
            </a:r>
            <a:endParaRPr/>
          </a:p>
          <a:p>
            <a:pPr marL="365760" lvl="0" indent="-25603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96"/>
              <a:buChar char="🞂"/>
            </a:pPr>
            <a:r>
              <a:rPr lang="en-US" sz="2200" u="sng">
                <a:latin typeface="Times New Roman"/>
                <a:ea typeface="Times New Roman"/>
                <a:cs typeface="Times New Roman"/>
                <a:sym typeface="Times New Roman"/>
              </a:rPr>
              <a:t>Motor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-lost of flexion at all IP joint except the distal ones in the ring and little finger</a:t>
            </a:r>
            <a:endParaRPr/>
          </a:p>
          <a:p>
            <a:pPr marL="365760" lvl="0" indent="-25603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96"/>
              <a:buFont typeface="Noto Sans Symbols"/>
              <a:buChar char="✔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 MCP still can be flexed at this fingers ( lumbricals)</a:t>
            </a:r>
            <a:endParaRPr/>
          </a:p>
          <a:p>
            <a:pPr marL="365760" lvl="0" indent="-25603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96"/>
              <a:buFont typeface="Noto Sans Symbols"/>
              <a:buChar char="✔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In the hand thumb is extend and adducted,</a:t>
            </a:r>
            <a:endParaRPr/>
          </a:p>
          <a:p>
            <a:pPr marL="365760" lvl="0" indent="-25603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96"/>
              <a:buFont typeface="Noto Sans Symbols"/>
              <a:buChar char="✔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lost of ability to abduct and oppose.</a:t>
            </a:r>
            <a:endParaRPr sz="2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96"/>
              <a:buChar char="🞂"/>
            </a:pPr>
            <a:r>
              <a:rPr lang="en-US" sz="2200" u="sng">
                <a:latin typeface="Times New Roman"/>
                <a:ea typeface="Times New Roman"/>
                <a:cs typeface="Times New Roman"/>
                <a:sym typeface="Times New Roman"/>
              </a:rPr>
              <a:t>Symptoms-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 Patient will experience numbness, tingling, or burning sensation at the thumb, index, middle and radial half of the ring finger.</a:t>
            </a:r>
            <a:endParaRPr/>
          </a:p>
          <a:p>
            <a:pPr marL="365760" lvl="0" indent="-25603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96"/>
              <a:buChar char="🞂"/>
            </a:pPr>
            <a:r>
              <a:rPr lang="en-US" sz="2200" u="sng">
                <a:latin typeface="Times New Roman"/>
                <a:ea typeface="Times New Roman"/>
                <a:cs typeface="Times New Roman"/>
                <a:sym typeface="Times New Roman"/>
              </a:rPr>
              <a:t>Muscles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– weakness or atrophy of the thenar muscles.</a:t>
            </a:r>
            <a:endParaRPr sz="2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1" name="Google Shape;491;p58"/>
          <p:cNvSpPr/>
          <p:nvPr/>
        </p:nvSpPr>
        <p:spPr>
          <a:xfrm>
            <a:off x="381000" y="228600"/>
            <a:ext cx="580998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Carpal tunnel syndrome (CTS)</a:t>
            </a:r>
            <a:endParaRPr sz="3300" u="sng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92" name="Google Shape;492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705975"/>
            <a:ext cx="3810000" cy="1781174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/>
          </a:p>
        </p:txBody>
      </p:sp>
      <p:sp>
        <p:nvSpPr>
          <p:cNvPr id="494" name="Google Shape;494;p5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9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500" name="Google Shape;500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501" name="Google Shape;501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28601"/>
            <a:ext cx="6553200" cy="561498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/>
          </a:p>
        </p:txBody>
      </p:sp>
      <p:sp>
        <p:nvSpPr>
          <p:cNvPr id="503" name="Google Shape;503;p5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0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3058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Arise from anterior rami of the thoracic spinal nerves from T1 to T11 .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They are distributed to thoracic pleura and abdominal peritoneum.</a:t>
            </a:r>
            <a:endParaRPr/>
          </a:p>
          <a:p>
            <a:pPr marL="365760" lvl="0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Intercostal nerve</a:t>
            </a:r>
            <a:endParaRPr/>
          </a:p>
        </p:txBody>
      </p:sp>
      <p:pic>
        <p:nvPicPr>
          <p:cNvPr id="510" name="Google Shape;510;p60" descr="https://tse2.mm.bing.net/th?id=OIP.FZ_hk_oKJFj2hSRR9mFzzQEsDu&amp;pid=15.1&amp;P=0&amp;w=217&amp;h=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4038600"/>
            <a:ext cx="38100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0" descr="C:\Users\user\Desktop\th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0" y="4038600"/>
            <a:ext cx="46482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/>
          </a:p>
        </p:txBody>
      </p:sp>
      <p:sp>
        <p:nvSpPr>
          <p:cNvPr id="513" name="Google Shape;513;p6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1"/>
          <p:cNvSpPr txBox="1">
            <a:spLocks noGrp="1"/>
          </p:cNvSpPr>
          <p:nvPr>
            <p:ph type="body" idx="1"/>
          </p:nvPr>
        </p:nvSpPr>
        <p:spPr>
          <a:xfrm>
            <a:off x="457200" y="1332603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4894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first two-upper limb (1</a:t>
            </a:r>
            <a:r>
              <a:rPr lang="en-US" baseline="30000"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rib, brachial plexus 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Next four- walls of thorax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Lower five – wall of thorax &amp; abdomen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21792" lvl="1" indent="-243586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036"/>
              <a:buChar char="◦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-US" sz="2500" baseline="3000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-xyphoid process</a:t>
            </a:r>
            <a:endParaRPr sz="2500"/>
          </a:p>
          <a:p>
            <a:pPr marL="621792" lvl="1" indent="-243586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036"/>
              <a:buChar char="◦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10th - navel</a:t>
            </a:r>
            <a:endParaRPr sz="2500"/>
          </a:p>
          <a:p>
            <a:pPr marL="621792" lvl="1" indent="-243586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036"/>
              <a:buChar char="◦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lang="en-US" sz="2500" baseline="3000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 – abdominal wall &amp; groin </a:t>
            </a:r>
            <a:endParaRPr sz="2500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519" name="Google Shape;519;p6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  <p:sp>
        <p:nvSpPr>
          <p:cNvPr id="520" name="Google Shape;520;p6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81000"/>
            <a:ext cx="8458200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2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6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50</a:t>
            </a:fld>
            <a:endParaRPr/>
          </a:p>
        </p:txBody>
      </p:sp>
      <p:sp>
        <p:nvSpPr>
          <p:cNvPr id="528" name="Google Shape;52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9" name="Google Shape;5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25" y="274650"/>
            <a:ext cx="3731300" cy="25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1722" y="958275"/>
            <a:ext cx="4811251" cy="494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3"/>
          <p:cNvSpPr txBox="1">
            <a:spLocks noGrp="1"/>
          </p:cNvSpPr>
          <p:nvPr>
            <p:ph type="body" idx="1"/>
          </p:nvPr>
        </p:nvSpPr>
        <p:spPr>
          <a:xfrm>
            <a:off x="228600" y="921550"/>
            <a:ext cx="54231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39"/>
              <a:buChar char="🞂"/>
            </a:pPr>
            <a:r>
              <a:rPr lang="en-US" sz="3145">
                <a:latin typeface="Times New Roman"/>
                <a:ea typeface="Times New Roman"/>
                <a:cs typeface="Times New Roman"/>
                <a:sym typeface="Times New Roman"/>
              </a:rPr>
              <a:t>Neuralgia is commonly seen where there is irritation to intercostal nerves </a:t>
            </a:r>
            <a:endParaRPr/>
          </a:p>
          <a:p>
            <a:pPr marL="365760" lvl="0" indent="-25603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39"/>
              <a:buNone/>
            </a:pPr>
            <a:endParaRPr sz="314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39"/>
              <a:buChar char="🞂"/>
            </a:pPr>
            <a:r>
              <a:rPr lang="en-US" sz="3145" u="sng">
                <a:latin typeface="Times New Roman"/>
                <a:ea typeface="Times New Roman"/>
                <a:cs typeface="Times New Roman"/>
                <a:sym typeface="Times New Roman"/>
              </a:rPr>
              <a:t>Causes –</a:t>
            </a:r>
            <a:endParaRPr/>
          </a:p>
          <a:p>
            <a:pPr marL="365760" lvl="0" indent="-25603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39"/>
              <a:buFont typeface="Noto Sans Symbols"/>
              <a:buChar char="✔"/>
            </a:pPr>
            <a:r>
              <a:rPr lang="en-US" sz="3145">
                <a:latin typeface="Times New Roman"/>
                <a:ea typeface="Times New Roman"/>
                <a:cs typeface="Times New Roman"/>
                <a:sym typeface="Times New Roman"/>
              </a:rPr>
              <a:t>Inflammation</a:t>
            </a:r>
            <a:endParaRPr/>
          </a:p>
          <a:p>
            <a:pPr marL="365760" lvl="0" indent="-25603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39"/>
              <a:buFont typeface="Noto Sans Symbols"/>
              <a:buChar char="✔"/>
            </a:pPr>
            <a:r>
              <a:rPr lang="en-US" sz="3145">
                <a:latin typeface="Times New Roman"/>
                <a:ea typeface="Times New Roman"/>
                <a:cs typeface="Times New Roman"/>
                <a:sym typeface="Times New Roman"/>
              </a:rPr>
              <a:t>Damage or compression </a:t>
            </a:r>
            <a:endParaRPr/>
          </a:p>
          <a:p>
            <a:pPr marL="365760" lvl="0" indent="-25603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39"/>
              <a:buFont typeface="Noto Sans Symbols"/>
              <a:buChar char="✔"/>
            </a:pPr>
            <a:r>
              <a:rPr lang="en-US" sz="3145">
                <a:latin typeface="Times New Roman"/>
                <a:ea typeface="Times New Roman"/>
                <a:cs typeface="Times New Roman"/>
                <a:sym typeface="Times New Roman"/>
              </a:rPr>
              <a:t>PTPS-Post thoracotomy </a:t>
            </a:r>
            <a:endParaRPr/>
          </a:p>
          <a:p>
            <a:pPr marL="365760" lvl="0" indent="-25603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39"/>
              <a:buFont typeface="Noto Sans Symbols"/>
              <a:buChar char="✔"/>
            </a:pPr>
            <a:r>
              <a:rPr lang="en-US" sz="3145">
                <a:latin typeface="Times New Roman"/>
                <a:ea typeface="Times New Roman"/>
                <a:cs typeface="Times New Roman"/>
                <a:sym typeface="Times New Roman"/>
              </a:rPr>
              <a:t>Scar</a:t>
            </a:r>
            <a:endParaRPr/>
          </a:p>
          <a:p>
            <a:pPr marL="365760" lvl="0" indent="-25603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39"/>
              <a:buFont typeface="Noto Sans Symbols"/>
              <a:buChar char="✔"/>
            </a:pPr>
            <a:r>
              <a:rPr lang="en-US" sz="3145">
                <a:latin typeface="Times New Roman"/>
                <a:ea typeface="Times New Roman"/>
                <a:cs typeface="Times New Roman"/>
                <a:sym typeface="Times New Roman"/>
              </a:rPr>
              <a:t>Tumour</a:t>
            </a:r>
            <a:endParaRPr sz="314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12023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39"/>
              <a:buFont typeface="Noto Sans Symbols"/>
              <a:buNone/>
            </a:pPr>
            <a:endParaRPr sz="314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14821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None/>
            </a:pPr>
            <a:endParaRPr sz="2497"/>
          </a:p>
          <a:p>
            <a:pPr marL="365760" lvl="0" indent="-14821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None/>
            </a:pPr>
            <a:endParaRPr sz="2497"/>
          </a:p>
          <a:p>
            <a:pPr marL="365760" lvl="0" indent="-14821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None/>
            </a:pPr>
            <a:endParaRPr sz="2497"/>
          </a:p>
        </p:txBody>
      </p:sp>
      <p:sp>
        <p:nvSpPr>
          <p:cNvPr id="536" name="Google Shape;536;p63"/>
          <p:cNvSpPr txBox="1">
            <a:spLocks noGrp="1"/>
          </p:cNvSpPr>
          <p:nvPr>
            <p:ph type="title"/>
          </p:nvPr>
        </p:nvSpPr>
        <p:spPr>
          <a:xfrm>
            <a:off x="2286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Intercostal nerve lesion</a:t>
            </a:r>
            <a:endParaRPr u="sng"/>
          </a:p>
        </p:txBody>
      </p:sp>
      <p:sp>
        <p:nvSpPr>
          <p:cNvPr id="537" name="Google Shape;537;p6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/>
          </a:p>
        </p:txBody>
      </p:sp>
      <p:sp>
        <p:nvSpPr>
          <p:cNvPr id="538" name="Google Shape;538;p6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4"/>
          <p:cNvSpPr txBox="1">
            <a:spLocks noGrp="1"/>
          </p:cNvSpPr>
          <p:nvPr>
            <p:ph type="body" idx="1"/>
          </p:nvPr>
        </p:nvSpPr>
        <p:spPr>
          <a:xfrm>
            <a:off x="417675" y="75422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4"/>
              <a:buChar char="🞂"/>
            </a:pPr>
            <a:r>
              <a:rPr lang="en-US" sz="2800" u="sng">
                <a:latin typeface="Times New Roman"/>
                <a:ea typeface="Times New Roman"/>
                <a:cs typeface="Times New Roman"/>
                <a:sym typeface="Times New Roman"/>
              </a:rPr>
              <a:t>Symptoms-</a:t>
            </a:r>
            <a:endParaRPr/>
          </a:p>
          <a:p>
            <a:pPr marL="822960" lvl="0" indent="-25603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904"/>
              <a:buFont typeface="Noto Sans Symbols"/>
              <a:buChar char="✔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Pain wraps around chest</a:t>
            </a:r>
            <a:endParaRPr/>
          </a:p>
          <a:p>
            <a:pPr marL="822960" lvl="0" indent="-25603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904"/>
              <a:buFont typeface="Noto Sans Symbols"/>
              <a:buChar char="✔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Upper abdomen</a:t>
            </a:r>
            <a:endParaRPr/>
          </a:p>
          <a:p>
            <a:pPr marL="822960" lvl="0" indent="-25603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904"/>
              <a:buFont typeface="Noto Sans Symbols"/>
              <a:buChar char="✔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Burning, spasm</a:t>
            </a:r>
            <a:endParaRPr/>
          </a:p>
          <a:p>
            <a:pPr marL="822960" lvl="0" indent="-25603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904"/>
              <a:buFont typeface="Noto Sans Symbols"/>
              <a:buChar char="✔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stabbing</a:t>
            </a:r>
            <a:endParaRPr/>
          </a:p>
          <a:p>
            <a:pPr marL="822960" lvl="0" indent="-25603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904"/>
              <a:buFont typeface="Noto Sans Symbols"/>
              <a:buChar char="✔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Sudden movements </a:t>
            </a:r>
            <a:endParaRPr/>
          </a:p>
          <a:p>
            <a:pPr marL="822960" lvl="0" indent="-25603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904"/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increases pain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pic>
        <p:nvPicPr>
          <p:cNvPr id="544" name="Google Shape;544;p64" descr="Image result for thoracic outlet syndr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975" y="1999550"/>
            <a:ext cx="4106425" cy="417264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/>
          </a:p>
        </p:txBody>
      </p:sp>
      <p:sp>
        <p:nvSpPr>
          <p:cNvPr id="546" name="Google Shape;546;p6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spcBef>
                <a:spcPts val="400"/>
              </a:spcBef>
              <a:spcAft>
                <a:spcPts val="0"/>
              </a:spcAft>
              <a:buSzPts val="2800"/>
              <a:buFont typeface="Georgia"/>
              <a:buChar char="🞂"/>
            </a:pPr>
            <a:r>
              <a:rPr lang="en-US" sz="28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The phrenic nerve originates mainly from the 4th cervical nerve, but also receives contributions from the 3rd and 5th cervical nerves (C3-C5) .</a:t>
            </a:r>
            <a:endParaRPr sz="28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Georgia"/>
              <a:buChar char="🞂"/>
            </a:pPr>
            <a:r>
              <a:rPr lang="en-US" sz="28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Phrenic nerve receives innervation from parts of both the </a:t>
            </a:r>
            <a:r>
              <a:rPr lang="en-US" sz="2800">
                <a:highlight>
                  <a:srgbClr val="FFFFFF"/>
                </a:highlight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/>
              </a:rPr>
              <a:t>cervical plexus</a:t>
            </a:r>
            <a:r>
              <a:rPr lang="en-US" sz="28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and the </a:t>
            </a:r>
            <a:r>
              <a:rPr lang="en-US" sz="2800">
                <a:highlight>
                  <a:srgbClr val="FFFFFF"/>
                </a:highlight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4"/>
              </a:rPr>
              <a:t>brachial plexus</a:t>
            </a:r>
            <a:r>
              <a:rPr lang="en-US" sz="28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of nerves.</a:t>
            </a:r>
            <a:endParaRPr sz="2800"/>
          </a:p>
        </p:txBody>
      </p:sp>
      <p:sp>
        <p:nvSpPr>
          <p:cNvPr id="553" name="Google Shape;553;p6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53</a:t>
            </a:fld>
            <a:endParaRPr/>
          </a:p>
        </p:txBody>
      </p:sp>
      <p:sp>
        <p:nvSpPr>
          <p:cNvPr id="554" name="Google Shape;554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/>
              <a:t>Phrenic nerve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6"/>
          <p:cNvSpPr txBox="1">
            <a:spLocks noGrp="1"/>
          </p:cNvSpPr>
          <p:nvPr>
            <p:ph type="body" idx="1"/>
          </p:nvPr>
        </p:nvSpPr>
        <p:spPr>
          <a:xfrm>
            <a:off x="457200" y="787278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Georgia"/>
              <a:buChar char="🞂"/>
            </a:pPr>
            <a:r>
              <a:rPr lang="en-US" sz="2800" b="1">
                <a:highlight>
                  <a:srgbClr val="FFFFFF"/>
                </a:highlight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/>
              </a:rPr>
              <a:t>Motor fibers</a:t>
            </a:r>
            <a:r>
              <a:rPr lang="en-US" sz="2800" b="1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8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- Diaphragm</a:t>
            </a:r>
            <a:endParaRPr sz="28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28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Georgia"/>
              <a:buChar char="🞂"/>
            </a:pPr>
            <a:r>
              <a:rPr lang="en-US" sz="2800" b="1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Sensory fibers -</a:t>
            </a:r>
            <a:endParaRPr sz="2800" b="1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13716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Georgia"/>
              <a:buChar char="◦"/>
            </a:pPr>
            <a:r>
              <a:rPr lang="en-US" sz="28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fibrous pericardium</a:t>
            </a:r>
            <a:endParaRPr sz="28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13716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Georgia"/>
              <a:buChar char="◦"/>
            </a:pPr>
            <a:r>
              <a:rPr lang="en-US" sz="28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mediastinal pleura</a:t>
            </a:r>
            <a:endParaRPr sz="28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13716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Georgia"/>
              <a:buChar char="◦"/>
            </a:pPr>
            <a:r>
              <a:rPr lang="en-US" sz="2800"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diaphragmatic peritoneum</a:t>
            </a:r>
            <a:endParaRPr sz="28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13716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0621"/>
              </a:buClr>
              <a:buSzPts val="2800"/>
              <a:buFont typeface="Georgia"/>
              <a:buChar char="◦"/>
            </a:pPr>
            <a:r>
              <a:rPr lang="en-US" sz="2800">
                <a:solidFill>
                  <a:srgbClr val="02062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diaphragm (except the most peripheral diaphragm, which is supplied by intercostal nerves)</a:t>
            </a:r>
            <a:endParaRPr sz="2800">
              <a:solidFill>
                <a:srgbClr val="02062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2800"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561" name="Google Shape;561;p6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7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567" name="Google Shape;567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sp>
        <p:nvSpPr>
          <p:cNvPr id="568" name="Google Shape;568;p6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/>
          </a:p>
        </p:txBody>
      </p:sp>
      <p:sp>
        <p:nvSpPr>
          <p:cNvPr id="569" name="Google Shape;569;p6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570" name="Google Shape;57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087" y="39825"/>
            <a:ext cx="8555825" cy="6818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5" name="Google Shape;575;p68"/>
          <p:cNvGraphicFramePr/>
          <p:nvPr/>
        </p:nvGraphicFramePr>
        <p:xfrm>
          <a:off x="266700" y="102835"/>
          <a:ext cx="8610600" cy="6640895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9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Nerve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Deformity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Muscle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Brachial plexus 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Upper plexus –C5,C</a:t>
                      </a:r>
                      <a:endParaRPr/>
                    </a:p>
                    <a:p>
                      <a:pPr marL="0" marR="0" lvl="0" indent="-1143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Lower plexus –C8 T1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Erbs palsy –IR/Add-Police man tip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Klumpkes palsy- claw hand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Biceps, brachioradialis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Small hand muscle, flexor of wrist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Median nerve palsy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Carpal tunnel syndrome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Thenar muscles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Ulnar nerve palsy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Claw hand 4</a:t>
                      </a:r>
                      <a:r>
                        <a:rPr lang="en-US" sz="1800" baseline="30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</a:t>
                      </a: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5</a:t>
                      </a:r>
                      <a:r>
                        <a:rPr lang="en-US" sz="1800" baseline="30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</a:t>
                      </a: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Hypothenar, intrensic muscles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Radial nerve palsy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Wrist drop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Extensor total fingers musculature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Axillary nerve palsy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Arm rise absent -adduction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Deltoid weakness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Musculocutaneous nerve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Pronation and extension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Weakness of elbow flexion and supination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Suprascapular nerve palsy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Depression of scapula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Scapular muscles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Thoracic outlet syndrome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41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Phrenic &amp; intercostals nerve lesions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T1-T11 breathing difficulty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Intercostal nerves /diaphragm 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76" name="Google Shape;576;p6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56</a:t>
            </a:fld>
            <a:endParaRPr/>
          </a:p>
        </p:txBody>
      </p:sp>
      <p:sp>
        <p:nvSpPr>
          <p:cNvPr id="577" name="Google Shape;577;p6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9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History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Which nerve ?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What level ?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What is the cause ?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What degree of injury ?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Old or fresh injury 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3" name="Google Shape;583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r>
              <a:rPr lang="en-US" sz="3690" u="sng"/>
              <a:t>Diagnosis of Peripheral nerve</a:t>
            </a:r>
            <a:br>
              <a:rPr lang="en-US" sz="3690" u="sng"/>
            </a:br>
            <a:r>
              <a:rPr lang="en-US" sz="3690" u="sng"/>
              <a:t>injuries</a:t>
            </a:r>
            <a:endParaRPr sz="3690" u="sng"/>
          </a:p>
        </p:txBody>
      </p:sp>
      <p:sp>
        <p:nvSpPr>
          <p:cNvPr id="584" name="Google Shape;584;p6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/>
          </a:p>
        </p:txBody>
      </p:sp>
      <p:sp>
        <p:nvSpPr>
          <p:cNvPr id="585" name="Google Shape;585;p6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0"/>
          <p:cNvSpPr txBox="1">
            <a:spLocks noGrp="1"/>
          </p:cNvSpPr>
          <p:nvPr>
            <p:ph type="body" idx="1"/>
          </p:nvPr>
        </p:nvSpPr>
        <p:spPr>
          <a:xfrm>
            <a:off x="304800" y="152400"/>
            <a:ext cx="83820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8"/>
              <a:buNone/>
            </a:pPr>
            <a:r>
              <a:rPr lang="en-US" sz="2600" b="1"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600" b="1" u="sng">
                <a:latin typeface="Times New Roman"/>
                <a:ea typeface="Times New Roman"/>
                <a:cs typeface="Times New Roman"/>
                <a:sym typeface="Times New Roman"/>
              </a:rPr>
              <a:t>Motor: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Char char="🞂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All muscles distal to the injury – paralyzed &amp; atonic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Char char="🞂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 Atrophy : 50 -70 % in 1st two months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Char char="🞂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Striations &amp; motor end plate configurations retained for 12 – 18 months (</a:t>
            </a:r>
            <a:r>
              <a:rPr lang="en-US" sz="2600" i="1">
                <a:latin typeface="Times New Roman"/>
                <a:ea typeface="Times New Roman"/>
                <a:cs typeface="Times New Roman"/>
                <a:sym typeface="Times New Roman"/>
              </a:rPr>
              <a:t>critical limit of delay)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None/>
            </a:pPr>
            <a:r>
              <a:rPr lang="en-US" sz="2600" b="1"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600" b="1" u="sng">
                <a:latin typeface="Times New Roman"/>
                <a:ea typeface="Times New Roman"/>
                <a:cs typeface="Times New Roman"/>
                <a:sym typeface="Times New Roman"/>
              </a:rPr>
              <a:t>Sensory :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Char char="🞂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Sensory loss usually follows a definite anatomical pattern, although factor of overlap from adjacent nerves may be present.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904"/>
              <a:buChar char="🞂"/>
            </a:pPr>
            <a:r>
              <a:rPr lang="en-US" sz="2800" i="1">
                <a:latin typeface="Times New Roman"/>
                <a:ea typeface="Times New Roman"/>
                <a:cs typeface="Times New Roman"/>
                <a:sym typeface="Times New Roman"/>
              </a:rPr>
              <a:t>Tinel’s sign</a:t>
            </a:r>
            <a:endParaRPr sz="24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14376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591" name="Google Shape;591;p7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/>
          </a:p>
        </p:txBody>
      </p:sp>
      <p:sp>
        <p:nvSpPr>
          <p:cNvPr id="592" name="Google Shape;592;p7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1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(3) Reflex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 Abolishes all reflexes transmitted by that nerve, either afferent or efferent arc.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 Complete &amp; incomplete lesion. So , not a reliable guide to injury severity.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Deep tendon jerk should be tested for musculocutaneous involvement.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(4) Autonomic :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 Loss of sweating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 Loss of pilomotor response and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 Vasomotor paralysis in autonomous zone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/>
          </a:p>
        </p:txBody>
      </p:sp>
      <p:sp>
        <p:nvSpPr>
          <p:cNvPr id="598" name="Google Shape;598;p7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/>
          </a:p>
        </p:txBody>
      </p:sp>
      <p:sp>
        <p:nvSpPr>
          <p:cNvPr id="599" name="Google Shape;599;p7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147" name="Google Shape;14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52400"/>
            <a:ext cx="86106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72"/>
          <p:cNvSpPr txBox="1">
            <a:spLocks noGrp="1"/>
          </p:cNvSpPr>
          <p:nvPr>
            <p:ph type="body" idx="1"/>
          </p:nvPr>
        </p:nvSpPr>
        <p:spPr>
          <a:xfrm>
            <a:off x="228600" y="304800"/>
            <a:ext cx="84582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572"/>
              <a:buNone/>
            </a:pPr>
            <a:r>
              <a:rPr lang="en-US" sz="2312" u="sng">
                <a:latin typeface="Times New Roman"/>
                <a:ea typeface="Times New Roman"/>
                <a:cs typeface="Times New Roman"/>
                <a:sym typeface="Times New Roman"/>
              </a:rPr>
              <a:t>Types of sweat testing</a:t>
            </a:r>
            <a:endParaRPr/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Font typeface="Arial"/>
              <a:buChar char="•"/>
            </a:pPr>
            <a:r>
              <a:rPr lang="en-US" sz="2312" u="sng">
                <a:latin typeface="Times New Roman"/>
                <a:ea typeface="Times New Roman"/>
                <a:cs typeface="Times New Roman"/>
                <a:sym typeface="Times New Roman"/>
              </a:rPr>
              <a:t>The Q test- </a:t>
            </a: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(chamber) windows based graphical user –sweat volume &amp; rate.</a:t>
            </a:r>
            <a:endParaRPr/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Font typeface="Arial"/>
              <a:buChar char="•"/>
            </a:pPr>
            <a:r>
              <a:rPr lang="en-US" sz="2312" u="sng">
                <a:latin typeface="Times New Roman"/>
                <a:ea typeface="Times New Roman"/>
                <a:cs typeface="Times New Roman"/>
                <a:sym typeface="Times New Roman"/>
              </a:rPr>
              <a:t>Ninhydrin test</a:t>
            </a: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-powder sprayed </a:t>
            </a:r>
            <a:endParaRPr/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Font typeface="Arial"/>
              <a:buChar char="•"/>
            </a:pPr>
            <a:r>
              <a:rPr lang="en-US" sz="2312" u="sng">
                <a:latin typeface="Times New Roman"/>
                <a:ea typeface="Times New Roman"/>
                <a:cs typeface="Times New Roman"/>
                <a:sym typeface="Times New Roman"/>
              </a:rPr>
              <a:t>Galvanic skin resistance test</a:t>
            </a: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-decr skin resisitance -current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None/>
            </a:pPr>
            <a:r>
              <a:rPr lang="en-US" sz="2312" b="1" u="sng">
                <a:latin typeface="Times New Roman"/>
                <a:ea typeface="Times New Roman"/>
                <a:cs typeface="Times New Roman"/>
                <a:sym typeface="Times New Roman"/>
              </a:rPr>
              <a:t>(5) Investigations</a:t>
            </a:r>
            <a:endParaRPr/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Font typeface="Arial"/>
              <a:buChar char="•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SDC </a:t>
            </a:r>
            <a:endParaRPr/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Font typeface="Noto Sans Symbols"/>
              <a:buChar char="✔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Normal response-wallerian degeneration </a:t>
            </a:r>
            <a:endParaRPr/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Char char="🞂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EMG-neurogenic presentation</a:t>
            </a:r>
            <a:endParaRPr/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Char char="🞂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NCV-decrease conduction velocity </a:t>
            </a:r>
            <a:endParaRPr/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Char char="🞂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F latency-confirm proximal lesion to motor axon </a:t>
            </a:r>
            <a:endParaRPr sz="2312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5" name="Google Shape;605;p7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/>
          </a:p>
        </p:txBody>
      </p:sp>
      <p:sp>
        <p:nvSpPr>
          <p:cNvPr id="606" name="Google Shape;606;p7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607" name="Google Shape;607;p72"/>
          <p:cNvPicPr preferRelativeResize="0"/>
          <p:nvPr/>
        </p:nvPicPr>
        <p:blipFill rotWithShape="1">
          <a:blip r:embed="rId3">
            <a:alphaModFix/>
          </a:blip>
          <a:srcRect l="26750" t="26519"/>
          <a:stretch/>
        </p:blipFill>
        <p:spPr>
          <a:xfrm>
            <a:off x="6072125" y="3015875"/>
            <a:ext cx="2940899" cy="18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3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3820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(6) Others: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Trophic Changes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Esp. hand and feet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Skin – thin, glistening, breaks easily to form ulcers that heal slowly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Fingernails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Ridged, distorted and brittle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Osteoporosis (</a:t>
            </a:r>
            <a:r>
              <a:rPr lang="en-US" i="1">
                <a:latin typeface="Times New Roman"/>
                <a:ea typeface="Times New Roman"/>
                <a:cs typeface="Times New Roman"/>
                <a:sym typeface="Times New Roman"/>
              </a:rPr>
              <a:t>Reflex sympathetic dystrophy)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3" name="Google Shape;613;p7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/>
          </a:p>
        </p:txBody>
      </p:sp>
      <p:sp>
        <p:nvSpPr>
          <p:cNvPr id="614" name="Google Shape;614;p7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4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51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98"/>
              <a:buNone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ACUTE STAGE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To maintain the properties of muscle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To maintain joint ROM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To maintain the skin texture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Care of Anesthetic hand or foot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To prevent any abnormal attitude of the affected part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Prevention of edema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Consistent monitoring</a:t>
            </a:r>
            <a:endParaRPr/>
          </a:p>
          <a:p>
            <a:pPr marL="365760" lvl="0" indent="-256032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Prevent contracture</a:t>
            </a:r>
            <a:endParaRPr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/>
          </a:p>
          <a:p>
            <a:pPr marL="365760" lvl="0" indent="-256032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98"/>
              <a:buNone/>
            </a:pPr>
            <a:endParaRPr sz="2497"/>
          </a:p>
        </p:txBody>
      </p:sp>
      <p:sp>
        <p:nvSpPr>
          <p:cNvPr id="620" name="Google Shape;620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u="sng"/>
              <a:t>Management for PNI</a:t>
            </a:r>
            <a:endParaRPr u="sng"/>
          </a:p>
        </p:txBody>
      </p:sp>
      <p:sp>
        <p:nvSpPr>
          <p:cNvPr id="621" name="Google Shape;621;p7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/>
          </a:p>
        </p:txBody>
      </p:sp>
      <p:sp>
        <p:nvSpPr>
          <p:cNvPr id="622" name="Google Shape;622;p7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5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5344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To maintain the properties of muscle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Stimulating paralyzed muscle using interrupted galvanic current.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GC stimulate denervated muscle as longer pulse duration.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Contracting muscle artificially –proper blood supply-maintain excitation contraction and coupling 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FC –not used short pulse.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To maintain the ROM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Flexibility can be maintained by passive movements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None/>
            </a:pPr>
            <a:endParaRPr/>
          </a:p>
        </p:txBody>
      </p:sp>
      <p:sp>
        <p:nvSpPr>
          <p:cNvPr id="628" name="Google Shape;628;p7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/>
          </a:p>
        </p:txBody>
      </p:sp>
      <p:sp>
        <p:nvSpPr>
          <p:cNvPr id="629" name="Google Shape;629;p7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6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3820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Abnormal attitude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Proper splinting-functional position and to prevent overstretching of affected muscle.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Skin texture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Moisturizer to avoid breakdown of skin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Anesthetic hand or foot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Avoid extreme temperature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Protective gloves to prevent injury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Soft shoes moist not wet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Proper hygienic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5" name="Google Shape;635;p7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64</a:t>
            </a:fld>
            <a:endParaRPr/>
          </a:p>
        </p:txBody>
      </p:sp>
      <p:sp>
        <p:nvSpPr>
          <p:cNvPr id="636" name="Google Shape;636;p7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7"/>
          <p:cNvSpPr txBox="1">
            <a:spLocks noGrp="1"/>
          </p:cNvSpPr>
          <p:nvPr>
            <p:ph type="body" idx="1"/>
          </p:nvPr>
        </p:nvSpPr>
        <p:spPr>
          <a:xfrm>
            <a:off x="228600" y="304800"/>
            <a:ext cx="84582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Prevention of edema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Gross paralysis of UL or LL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Due to gravity dependent position of limb coupled with lack of muscle tone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Elastocrepe bandage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Elevation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Consistent monitoring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Deterioration /improvement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SDC done weekly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2" name="Google Shape;642;p7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/>
          </a:p>
        </p:txBody>
      </p:sp>
      <p:sp>
        <p:nvSpPr>
          <p:cNvPr id="643" name="Google Shape;643;p7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8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3820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RECOVERY STAGE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Innervations started and muscle begins to show active contraction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Muscle reeducation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Combination of faradic Re-education and Biofeedback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Strengthening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Functional retraining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649" name="Google Shape;649;p7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/>
          </a:p>
        </p:txBody>
      </p:sp>
      <p:sp>
        <p:nvSpPr>
          <p:cNvPr id="650" name="Google Shape;650;p7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9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3820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Muscle reeducation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MMT grade 1 /SDC is showing signs of innervations then faradic reeducation started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FC-action of muscle and voluntary effort by patient along the current.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Intensity decreased as prognosis to improve the action without assistance.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Combination of F-red and BF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This is effective as it helps the patient to understand the outcome of their effort and help to motivate  </a:t>
            </a:r>
            <a:endParaRPr/>
          </a:p>
          <a:p>
            <a:pPr marL="365760" lvl="0" indent="-13944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None/>
            </a:pPr>
            <a:endParaRPr/>
          </a:p>
        </p:txBody>
      </p:sp>
      <p:sp>
        <p:nvSpPr>
          <p:cNvPr id="656" name="Google Shape;656;p7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/>
          </a:p>
        </p:txBody>
      </p:sp>
      <p:sp>
        <p:nvSpPr>
          <p:cNvPr id="657" name="Google Shape;657;p7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0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3820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98"/>
              <a:buChar char="🞂"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Strengthening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MMT grade 2 –gravity eliminated plane or inclined plane till 3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Reeducation board or table used from GE plane to against Gravity.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3-resisted exercise manually or spring,pulleys,hydrotherapy.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Char char="🞂"/>
            </a:pPr>
            <a:r>
              <a:rPr lang="en-US" sz="2497" b="1" u="sng">
                <a:latin typeface="Times New Roman"/>
                <a:ea typeface="Times New Roman"/>
                <a:cs typeface="Times New Roman"/>
                <a:sym typeface="Times New Roman"/>
              </a:rPr>
              <a:t>Functional retraining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Increase in strength of muscle if one activity does not necessarily help in performance for other activity.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Gripping activity,prehension,precession. </a:t>
            </a:r>
            <a:endParaRPr/>
          </a:p>
          <a:p>
            <a:pPr marL="365760" lvl="0" indent="-148211" algn="l" rtl="0"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None/>
            </a:pPr>
            <a:endParaRPr sz="2497"/>
          </a:p>
        </p:txBody>
      </p:sp>
      <p:sp>
        <p:nvSpPr>
          <p:cNvPr id="663" name="Google Shape;663;p8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68</a:t>
            </a:fld>
            <a:endParaRPr/>
          </a:p>
        </p:txBody>
      </p:sp>
      <p:sp>
        <p:nvSpPr>
          <p:cNvPr id="664" name="Google Shape;664;p8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81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522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76"/>
              <a:buNone/>
            </a:pPr>
            <a:r>
              <a:rPr lang="en-US" sz="3200" b="1" u="sng">
                <a:latin typeface="Times New Roman"/>
                <a:ea typeface="Times New Roman"/>
                <a:cs typeface="Times New Roman"/>
                <a:sym typeface="Times New Roman"/>
              </a:rPr>
              <a:t>Radial nerve injury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very high / high / low injury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Wrist drop / finger drop / thumb drop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Test for triceps/ /Brachioradialis/ wrist extensors /extensor digitorum / EPL</a:t>
            </a:r>
            <a:endParaRPr/>
          </a:p>
        </p:txBody>
      </p:sp>
      <p:sp>
        <p:nvSpPr>
          <p:cNvPr id="670" name="Google Shape;670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Times New Roman"/>
              <a:buNone/>
            </a:pPr>
            <a:r>
              <a:rPr lang="en-US" sz="3690" u="sng">
                <a:latin typeface="Times New Roman"/>
                <a:ea typeface="Times New Roman"/>
                <a:cs typeface="Times New Roman"/>
                <a:sym typeface="Times New Roman"/>
              </a:rPr>
              <a:t>Test for peripheral nerves of upper limb</a:t>
            </a:r>
            <a:endParaRPr sz="369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1" name="Google Shape;671;p8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69</a:t>
            </a:fld>
            <a:endParaRPr/>
          </a:p>
        </p:txBody>
      </p:sp>
      <p:sp>
        <p:nvSpPr>
          <p:cNvPr id="672" name="Google Shape;672;p8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28600"/>
            <a:ext cx="8763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2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3820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572"/>
              <a:buNone/>
            </a:pPr>
            <a:r>
              <a:rPr lang="en-US" sz="2312" b="1" u="sng">
                <a:latin typeface="Times New Roman"/>
                <a:ea typeface="Times New Roman"/>
                <a:cs typeface="Times New Roman"/>
                <a:sym typeface="Times New Roman"/>
              </a:rPr>
              <a:t>Sign and symptoms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None/>
            </a:pPr>
            <a:r>
              <a:rPr lang="en-US" sz="2312" b="1" u="sng">
                <a:latin typeface="Times New Roman"/>
                <a:ea typeface="Times New Roman"/>
                <a:cs typeface="Times New Roman"/>
                <a:sym typeface="Times New Roman"/>
              </a:rPr>
              <a:t>Sensory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None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Loss of sensation depending on lesion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Char char="🞂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Posterior part of upper arm</a:t>
            </a:r>
            <a:endParaRPr sz="231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32515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2313"/>
              <a:buFont typeface="Times New Roman"/>
              <a:buChar char="🞂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Lower lateral part of arm</a:t>
            </a:r>
            <a:endParaRPr sz="231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Char char="🞂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Posterior part of forearm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Char char="🞂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Posterior part of hand and fingers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None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The autonomous zone for radial nerve is the first web space.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None/>
            </a:pPr>
            <a:r>
              <a:rPr lang="en-US" sz="2312" b="1" u="sng">
                <a:latin typeface="Times New Roman"/>
                <a:ea typeface="Times New Roman"/>
                <a:cs typeface="Times New Roman"/>
                <a:sym typeface="Times New Roman"/>
              </a:rPr>
              <a:t>Motor</a:t>
            </a:r>
            <a:endParaRPr/>
          </a:p>
          <a:p>
            <a:pPr marL="365760" lvl="0" indent="-256031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572"/>
              <a:buChar char="🞂"/>
            </a:pPr>
            <a:r>
              <a:rPr lang="en-US" sz="2312">
                <a:latin typeface="Times New Roman"/>
                <a:ea typeface="Times New Roman"/>
                <a:cs typeface="Times New Roman"/>
                <a:sym typeface="Times New Roman"/>
              </a:rPr>
              <a:t>Muscles involved triceps,brachioradialis,ECRL,ECRB,ECU,ED,APL,APB</a:t>
            </a:r>
            <a:r>
              <a:rPr lang="en-US" sz="2497"/>
              <a:t>.</a:t>
            </a:r>
            <a:endParaRPr sz="2497"/>
          </a:p>
        </p:txBody>
      </p:sp>
      <p:sp>
        <p:nvSpPr>
          <p:cNvPr id="678" name="Google Shape;678;p8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70</a:t>
            </a:fld>
            <a:endParaRPr/>
          </a:p>
        </p:txBody>
      </p:sp>
      <p:sp>
        <p:nvSpPr>
          <p:cNvPr id="679" name="Google Shape;679;p8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680" name="Google Shape;68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375" y="137375"/>
            <a:ext cx="3948650" cy="407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3"/>
          <p:cNvSpPr txBox="1">
            <a:spLocks noGrp="1"/>
          </p:cNvSpPr>
          <p:nvPr>
            <p:ph type="body" idx="1"/>
          </p:nvPr>
        </p:nvSpPr>
        <p:spPr>
          <a:xfrm>
            <a:off x="228600" y="228600"/>
            <a:ext cx="84582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Reflexes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-triceps and brachio-radialis jerk will be depressed or absent.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Deformity-Wrist drop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graphicFrame>
        <p:nvGraphicFramePr>
          <p:cNvPr id="686" name="Google Shape;686;p83"/>
          <p:cNvGraphicFramePr/>
          <p:nvPr/>
        </p:nvGraphicFramePr>
        <p:xfrm>
          <a:off x="457200" y="2057400"/>
          <a:ext cx="8458200" cy="4375335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Joints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Reason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Wrist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45 degree Palmar flexion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Overaction of wrist flexor –unopposed action of antagonist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Thumb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Palmar abduction and slight flexion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Unopposed action of short flexors and short abductors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MCP joint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30 degree flexion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Unopposed action of lumbricals as ED is paralysed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IP joints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Slight flexion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MCP AND WRIST flexion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Ulnar deviation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UD and FLEXION OF WRIST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Unopposed action of FCU –not balanced by ECU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87" name="Google Shape;687;p8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71</a:t>
            </a:fld>
            <a:endParaRPr/>
          </a:p>
        </p:txBody>
      </p:sp>
      <p:sp>
        <p:nvSpPr>
          <p:cNvPr id="688" name="Google Shape;688;p8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4"/>
          <p:cNvSpPr txBox="1">
            <a:spLocks noGrp="1"/>
          </p:cNvSpPr>
          <p:nvPr>
            <p:ph type="body" idx="1"/>
          </p:nvPr>
        </p:nvSpPr>
        <p:spPr>
          <a:xfrm>
            <a:off x="304800" y="304800"/>
            <a:ext cx="8610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Trick movements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694" name="Google Shape;694;p84"/>
          <p:cNvGraphicFramePr/>
          <p:nvPr/>
        </p:nvGraphicFramePr>
        <p:xfrm>
          <a:off x="457200" y="1447801"/>
          <a:ext cx="8229600" cy="419814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Joints with action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Action performing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Impression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Wrist extensor paralysed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Wrist extension-contraction and relaxation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elbow flexion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Extension of MCP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Dorsal interossei may bring finger extension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Tendency of abduction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Dorsiflexion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ECR first recovers –ECU is paralysed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Radial deviation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Elbow extension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Triceps paralyzed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Gravitational force shoulder elevation and elbow extension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95" name="Google Shape;695;p8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72</a:t>
            </a:fld>
            <a:endParaRPr/>
          </a:p>
        </p:txBody>
      </p:sp>
      <p:sp>
        <p:nvSpPr>
          <p:cNvPr id="696" name="Google Shape;696;p8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85"/>
          <p:cNvSpPr txBox="1">
            <a:spLocks noGrp="1"/>
          </p:cNvSpPr>
          <p:nvPr>
            <p:ph type="body" idx="1"/>
          </p:nvPr>
        </p:nvSpPr>
        <p:spPr>
          <a:xfrm>
            <a:off x="228600" y="304800"/>
            <a:ext cx="86868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lang="en-US" sz="3500" b="1" u="sng">
                <a:latin typeface="Times New Roman"/>
                <a:ea typeface="Times New Roman"/>
                <a:cs typeface="Times New Roman"/>
                <a:sym typeface="Times New Roman"/>
              </a:rPr>
              <a:t>Treatment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Conservative management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Must maintain full PROM in all joints of hand and wrist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Prevent contracture –thumb &amp; index web.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Dynamic splint –prevent wrist flexion &amp; give functional position of wrist extension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-should prevent adductor pollicis and pronator contracture.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702" name="Google Shape;702;p8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73</a:t>
            </a:fld>
            <a:endParaRPr/>
          </a:p>
        </p:txBody>
      </p:sp>
      <p:sp>
        <p:nvSpPr>
          <p:cNvPr id="703" name="Google Shape;703;p8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8" name="Google Shape;708;p86"/>
          <p:cNvGraphicFramePr/>
          <p:nvPr/>
        </p:nvGraphicFramePr>
        <p:xfrm>
          <a:off x="304800" y="533400"/>
          <a:ext cx="8458200" cy="2302275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Static splint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Dynamic splint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Cockup with ventral or dorsal support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Cockup splint with extensor out triggers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Robert Jones splint –wrist &amp; fingers in extension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Cockup splint with reverse knuckle bender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09" name="Google Shape;709;p86" descr="Image result for cockup splint stati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0" name="Google Shape;710;p86" descr="Image result for cockup splint stati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1" name="Google Shape;711;p86" descr="Image result for cockup splint stati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2" name="Google Shape;712;p86" descr="Image result for cockup splint stati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3" name="Google Shape;713;p86" descr="Image result for cockup splint stati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4" name="Google Shape;714;p86" descr="Image result for cockup splint stati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715" name="Google Shape;715;p86" descr="C:\Users\user\Desktop\cock_up_splint_stati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276600"/>
            <a:ext cx="42672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86" descr="C:\Users\user\Desktop\dynamic-cock-up-500x50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3810000"/>
            <a:ext cx="4038600" cy="2414587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8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74</a:t>
            </a:fld>
            <a:endParaRPr/>
          </a:p>
        </p:txBody>
      </p:sp>
      <p:sp>
        <p:nvSpPr>
          <p:cNvPr id="718" name="Google Shape;718;p8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7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Surgical treatment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Restoration of wrist and hand function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Wrist extension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Finger MCP extension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Thumb extension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Stability of carpometacarpal joints of thumb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loss of forearm supination secondary to loss of supinator muscle .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Loss of gross grip strength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Precision pinch is weak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4" name="Google Shape;724;p8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75</a:t>
            </a:fld>
            <a:endParaRPr/>
          </a:p>
        </p:txBody>
      </p:sp>
      <p:sp>
        <p:nvSpPr>
          <p:cNvPr id="725" name="Google Shape;725;p8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88"/>
          <p:cNvSpPr txBox="1">
            <a:spLocks noGrp="1"/>
          </p:cNvSpPr>
          <p:nvPr>
            <p:ph type="body" idx="1"/>
          </p:nvPr>
        </p:nvSpPr>
        <p:spPr>
          <a:xfrm>
            <a:off x="457200" y="533400"/>
            <a:ext cx="8229600" cy="547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698"/>
              <a:buChar char="🞂"/>
            </a:pPr>
            <a:r>
              <a:rPr lang="en-US" sz="2497" b="1" u="sng"/>
              <a:t>Principle of tendon transfer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One tendon ,one function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Straight line of pull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Similar excursion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Similar strength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Tissue equilibrium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Joint mobility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Expandable donor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698"/>
              <a:buFont typeface="Noto Sans Symbols"/>
              <a:buChar char="✔"/>
            </a:pPr>
            <a:r>
              <a:rPr lang="en-US" sz="2497">
                <a:latin typeface="Times New Roman"/>
                <a:ea typeface="Times New Roman"/>
                <a:cs typeface="Times New Roman"/>
                <a:sym typeface="Times New Roman"/>
              </a:rPr>
              <a:t>Power vs positional motors</a:t>
            </a:r>
            <a:endParaRPr sz="249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1" name="Google Shape;731;p8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76</a:t>
            </a:fld>
            <a:endParaRPr/>
          </a:p>
        </p:txBody>
      </p:sp>
      <p:sp>
        <p:nvSpPr>
          <p:cNvPr id="732" name="Google Shape;732;p8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9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/>
              <a:t>Tendon transfer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graphicFrame>
        <p:nvGraphicFramePr>
          <p:cNvPr id="738" name="Google Shape;738;p89"/>
          <p:cNvGraphicFramePr/>
          <p:nvPr/>
        </p:nvGraphicFramePr>
        <p:xfrm>
          <a:off x="304800" y="762000"/>
          <a:ext cx="8382000" cy="566933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9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Muscle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Restoration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Substituting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Positioning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Complication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9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Pronator teres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Extension of wrist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Loss of ECRL and ECRB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Wrist extension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Rest in 30 of extension against gravity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Tension increases- functional wrist flexion difficult 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9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FCR tendon is splitted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Strong pinch /abduction of 1</a:t>
                      </a:r>
                      <a:r>
                        <a:rPr lang="en-US" sz="1800" baseline="30000"/>
                        <a:t>st</a:t>
                      </a:r>
                      <a:r>
                        <a:rPr lang="en-US" sz="1800"/>
                        <a:t> MCP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Lucida Sans"/>
                        <a:buNone/>
                      </a:pPr>
                      <a:r>
                        <a:rPr lang="en-US" sz="1800"/>
                        <a:t>Repower APL –thumb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*FCR Radial half of tendon-APL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*Palmaris L-EPB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Posterior deltoid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elbow extension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Triceps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Lucida Sans"/>
                        <a:buNone/>
                      </a:pPr>
                      <a:r>
                        <a:rPr lang="en-US" sz="1800"/>
                        <a:t>Elbow extension </a:t>
                      </a: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FCU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Lucida Sans"/>
                        <a:buNone/>
                      </a:pPr>
                      <a:r>
                        <a:rPr lang="en-US" sz="1800"/>
                        <a:t>Finger extension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Long finger extensor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Finger extension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39" name="Google Shape;739;p8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77</a:t>
            </a:fld>
            <a:endParaRPr/>
          </a:p>
        </p:txBody>
      </p:sp>
      <p:sp>
        <p:nvSpPr>
          <p:cNvPr id="740" name="Google Shape;740;p8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0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746" name="Google Shape;746;p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747" name="Google Shape;747;p90" descr="Image result for radial nerve tendon transf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04800"/>
            <a:ext cx="36576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90" descr="Image result for radial nerve tendon transf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0" y="304800"/>
            <a:ext cx="44958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9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78</a:t>
            </a:fld>
            <a:endParaRPr/>
          </a:p>
        </p:txBody>
      </p:sp>
      <p:sp>
        <p:nvSpPr>
          <p:cNvPr id="750" name="Google Shape;750;p9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91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756" name="Google Shape;756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757" name="Google Shape;757;p91" descr="Image result for radial nerve tendon transf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457200"/>
            <a:ext cx="38862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91" descr="Image result for radial nerve tendon transf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1371600"/>
            <a:ext cx="35814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9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79</a:t>
            </a:fld>
            <a:endParaRPr/>
          </a:p>
        </p:txBody>
      </p:sp>
      <p:sp>
        <p:nvSpPr>
          <p:cNvPr id="760" name="Google Shape;760;p9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Originates from C5-C8 and most of T1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Root and trunk enter posterior triangle of neck by passing between anterior scalene and middle scalene muscles and lies between superior and posterior to subclavian artery</a:t>
            </a:r>
            <a:r>
              <a:rPr lang="en-US"/>
              <a:t>.</a:t>
            </a:r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r>
              <a:rPr lang="en-US" b="1" u="sng"/>
              <a:t>ROOTS</a:t>
            </a:r>
            <a:endParaRPr b="1" u="sng"/>
          </a:p>
        </p:txBody>
      </p:sp>
      <p:sp>
        <p:nvSpPr>
          <p:cNvPr id="165" name="Google Shape;165;p2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92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766" name="Google Shape;766;p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767" name="Google Shape;767;p92" descr="Image result for Flexor carpi radialis tendon transfer to Abductor pollicis longus by splitt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81000"/>
            <a:ext cx="39243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92" descr="Image result for Flexor carpi radialis tendon transfer to Abductor pollicis longus by splitt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1143000"/>
            <a:ext cx="35052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9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80</a:t>
            </a:fld>
            <a:endParaRPr/>
          </a:p>
        </p:txBody>
      </p:sp>
      <p:sp>
        <p:nvSpPr>
          <p:cNvPr id="770" name="Google Shape;770;p9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9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776" name="Google Shape;776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777" name="Google Shape;777;p93" descr="Image result for pronator teres for ECRL and ECRB tendon transf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600200"/>
            <a:ext cx="73152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9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81</a:t>
            </a:fld>
            <a:endParaRPr/>
          </a:p>
        </p:txBody>
      </p:sp>
      <p:sp>
        <p:nvSpPr>
          <p:cNvPr id="779" name="Google Shape;779;p9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94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PT intervention </a:t>
            </a: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Double sugar tong splint applied to immobilize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Forearm -30 of pronation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Wrist-40 to 45 of extension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MCP-0 of extension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Thumb-maximum extension and abduction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Till 48 hours IP joints are supported then PIP are free </a:t>
            </a:r>
            <a:endParaRPr/>
          </a:p>
          <a:p>
            <a:pPr marL="365760" lvl="0" indent="-256032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After 5 weeks removed from rigid immobilization –spring action cockup splint –independent action of wrist and finger extension .</a:t>
            </a:r>
            <a:endParaRPr/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13944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785" name="Google Shape;785;p9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82</a:t>
            </a:fld>
            <a:endParaRPr/>
          </a:p>
        </p:txBody>
      </p:sp>
      <p:sp>
        <p:nvSpPr>
          <p:cNvPr id="786" name="Google Shape;786;p9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787" name="Google Shape;787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125" y="145500"/>
            <a:ext cx="2194425" cy="310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95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5702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624078" lvl="0" indent="-5143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Scar mobilization</a:t>
            </a:r>
            <a:endParaRPr/>
          </a:p>
          <a:p>
            <a:pPr marL="624078" lvl="0" indent="-5143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3 weeks faradic reeducation </a:t>
            </a:r>
            <a:endParaRPr/>
          </a:p>
          <a:p>
            <a:pPr marL="624078" lvl="0" indent="-5143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inhibition of original action of muscles </a:t>
            </a:r>
            <a:endParaRPr/>
          </a:p>
          <a:p>
            <a:pPr marL="624078" lvl="0" indent="-5143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Strengthening the needed action</a:t>
            </a:r>
            <a:endParaRPr/>
          </a:p>
          <a:p>
            <a:pPr marL="624078" lvl="0" indent="-5143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Noto Sans Symbols"/>
              <a:buChar char="✔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Ex: pronator teres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p9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83</a:t>
            </a:fld>
            <a:endParaRPr/>
          </a:p>
        </p:txBody>
      </p:sp>
      <p:sp>
        <p:nvSpPr>
          <p:cNvPr id="794" name="Google Shape;794;p9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96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80"/>
              <a:buNone/>
            </a:pPr>
            <a:r>
              <a:rPr lang="en-US" sz="3500" b="1" u="sng">
                <a:latin typeface="Times New Roman"/>
                <a:ea typeface="Times New Roman"/>
                <a:cs typeface="Times New Roman"/>
                <a:sym typeface="Times New Roman"/>
              </a:rPr>
              <a:t> Median nerve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High / low injury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Test for FPL / FDS / FDP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(lat. half) / FCR / Abd.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Pollicis brevis ( pen test) /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Opponens pollicis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See for pointing index /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complete claw hand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pic>
        <p:nvPicPr>
          <p:cNvPr id="800" name="Google Shape;800;p96" descr="http://musculoskeletalkey.com/wp-content/uploads/2016/06/C20-FF3-7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1219200"/>
            <a:ext cx="44958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9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84</a:t>
            </a:fld>
            <a:endParaRPr/>
          </a:p>
        </p:txBody>
      </p:sp>
      <p:sp>
        <p:nvSpPr>
          <p:cNvPr id="802" name="Google Shape;802;p9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7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500" u="sng">
                <a:latin typeface="Times New Roman"/>
                <a:ea typeface="Times New Roman"/>
                <a:cs typeface="Times New Roman"/>
                <a:sym typeface="Times New Roman"/>
              </a:rPr>
              <a:t>Sensory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Loss of sensation over volar aspect of lateral 3 ½ fingers up to distal phalanx on dorsal side.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Skin overlying thenar eminence ,pulp of thumb 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</a:pPr>
            <a:r>
              <a:rPr lang="en-US" sz="2500" u="sng">
                <a:latin typeface="Times New Roman"/>
                <a:ea typeface="Times New Roman"/>
                <a:cs typeface="Times New Roman"/>
                <a:sym typeface="Times New Roman"/>
              </a:rPr>
              <a:t>Motor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Pronator teres, FCR,FDS,PL,FDP(lateral half), thenar muscles,1</a:t>
            </a:r>
            <a:r>
              <a:rPr lang="en-US" sz="2500" baseline="30000"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 and 2</a:t>
            </a:r>
            <a:r>
              <a:rPr lang="en-US" sz="2500" baseline="30000"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 lumbricals</a:t>
            </a:r>
            <a:r>
              <a:rPr lang="en-US"/>
              <a:t>.</a:t>
            </a:r>
            <a:endParaRPr/>
          </a:p>
        </p:txBody>
      </p:sp>
      <p:sp>
        <p:nvSpPr>
          <p:cNvPr id="808" name="Google Shape;808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Times New Roman"/>
              <a:buNone/>
            </a:pPr>
            <a:r>
              <a:rPr lang="en-US" sz="3690" u="sng">
                <a:latin typeface="Times New Roman"/>
                <a:ea typeface="Times New Roman"/>
                <a:cs typeface="Times New Roman"/>
                <a:sym typeface="Times New Roman"/>
              </a:rPr>
              <a:t>Signs and Symptoms </a:t>
            </a:r>
            <a:endParaRPr sz="369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9" name="Google Shape;809;p9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85</a:t>
            </a:fld>
            <a:endParaRPr/>
          </a:p>
        </p:txBody>
      </p:sp>
      <p:sp>
        <p:nvSpPr>
          <p:cNvPr id="810" name="Google Shape;810;p9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811" name="Google Shape;81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3900" y="4393909"/>
            <a:ext cx="2639126" cy="237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8"/>
          <p:cNvSpPr txBox="1">
            <a:spLocks noGrp="1"/>
          </p:cNvSpPr>
          <p:nvPr>
            <p:ph type="body" idx="1"/>
          </p:nvPr>
        </p:nvSpPr>
        <p:spPr>
          <a:xfrm>
            <a:off x="304800" y="228600"/>
            <a:ext cx="85344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 b="1" u="sng"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Deformity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Depending upon the site and extent of lesion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Arial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Ape hand /Monkey hand (thenar wasting)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Arial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Partial claw hand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Arial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Pointing index finger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Arial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Tip to tip pinch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7" name="Google Shape;817;p9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86</a:t>
            </a:fld>
            <a:endParaRPr/>
          </a:p>
        </p:txBody>
      </p:sp>
      <p:sp>
        <p:nvSpPr>
          <p:cNvPr id="818" name="Google Shape;818;p9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9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ctr" rtl="0">
              <a:spcBef>
                <a:spcPts val="0"/>
              </a:spcBef>
              <a:spcAft>
                <a:spcPts val="0"/>
              </a:spcAft>
              <a:buSzPts val="1972"/>
              <a:buNone/>
            </a:pPr>
            <a:r>
              <a:rPr lang="en-US" sz="2900" b="1" u="sng">
                <a:latin typeface="Times New Roman"/>
                <a:ea typeface="Times New Roman"/>
                <a:cs typeface="Times New Roman"/>
                <a:sym typeface="Times New Roman"/>
              </a:rPr>
              <a:t>Tests</a:t>
            </a:r>
            <a:endParaRPr/>
          </a:p>
          <a:p>
            <a:pPr marL="365760" lvl="0" indent="-14808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 b="1" u="sng">
                <a:latin typeface="Times New Roman"/>
                <a:ea typeface="Times New Roman"/>
                <a:cs typeface="Times New Roman"/>
                <a:sym typeface="Times New Roman"/>
              </a:rPr>
              <a:t>Pen test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       Unable to touch pen due to loss of action of APB.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148082" algn="l" rtl="0"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pic>
        <p:nvPicPr>
          <p:cNvPr id="824" name="Google Shape;824;p99" descr="https://tse2.mm.bing.net/th?id=OIP.b9qCM81gobeeIxsIa1VLsQEsDh&amp;pid=15.1&amp;P=0&amp;w=216&amp;h=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3276600"/>
            <a:ext cx="41148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9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87</a:t>
            </a:fld>
            <a:endParaRPr/>
          </a:p>
        </p:txBody>
      </p:sp>
      <p:sp>
        <p:nvSpPr>
          <p:cNvPr id="826" name="Google Shape;826;p9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00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437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8"/>
              <a:buNone/>
            </a:pPr>
            <a:endParaRPr sz="2600"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Char char="🞂"/>
            </a:pPr>
            <a:r>
              <a:rPr lang="en-US" sz="2600" b="1" u="sng">
                <a:latin typeface="Times New Roman"/>
                <a:ea typeface="Times New Roman"/>
                <a:cs typeface="Times New Roman"/>
                <a:sym typeface="Times New Roman"/>
              </a:rPr>
              <a:t>Egawa test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   Palm flat on table the patient is asked to move the middle finger sideways (dorsal interossei)</a:t>
            </a:r>
            <a:endParaRPr/>
          </a:p>
          <a:p>
            <a:pPr marL="365760" lvl="0" indent="-14376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14376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14376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32" name="Google Shape;832;p100" descr="https://i.ytimg.com/vi/-TUwJ0-0-PQ/maxresdefaul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3657600"/>
            <a:ext cx="39624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10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88</a:t>
            </a:fld>
            <a:endParaRPr/>
          </a:p>
        </p:txBody>
      </p:sp>
      <p:sp>
        <p:nvSpPr>
          <p:cNvPr id="834" name="Google Shape;834;p10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1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/>
              <a:t>Tinnel’s sign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/>
              <a:t>Tapping along the course of nerve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b="1" u="sng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/>
              <a:t>Phalen’s test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Manually flex wrist and hold for 1 min ,positive indicates pain ,tingling sensation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40" name="Google Shape;840;p101" descr="https://tse2.mm.bing.net/th?id=OIP.Wbcs0-4USaeROIvhpdZavQEwDM&amp;pid=15.1&amp;P=0&amp;w=235&amp;h=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4114800"/>
            <a:ext cx="3276600" cy="219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01" descr="https://tse2.mm.bing.net/th?id=OIP.CKqdx3hgCwAZuuRiH7RIwgEjEs&amp;pid=15.1&amp;P=0&amp;w=300&amp;h=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3733800"/>
            <a:ext cx="27717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01" descr="https://tse4.mm.bing.net/th?id=OIP._qg0saNeW27SlwkmPCPCzAEsEG&amp;pid=15.1&amp;P=0&amp;w=203&amp;h=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0800" y="381000"/>
            <a:ext cx="2466975" cy="2000251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0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89</a:t>
            </a:fld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7630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C5,C6 roots pass down wards between</a:t>
            </a:r>
            <a:r>
              <a:rPr lang="en-US"/>
              <a:t>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scalenus medius and scalenus anterior muscles and unite to form </a:t>
            </a:r>
            <a:r>
              <a:rPr lang="en-US" b="1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SUPERIOR TRUNK.</a:t>
            </a:r>
            <a:endParaRPr b="1">
              <a:solidFill>
                <a:srgbClr val="0B0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C7 root pass between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scalenus muscles and at lateral border of scalenus anterior emerges as</a:t>
            </a:r>
            <a:r>
              <a:rPr lang="en-US"/>
              <a:t> </a:t>
            </a:r>
            <a:r>
              <a:rPr lang="en-US" b="1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MIDDLE TRUNK.</a:t>
            </a:r>
            <a:endParaRPr b="1">
              <a:solidFill>
                <a:srgbClr val="0B0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C8, T1 roots unite behind a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fascial sheet and beneath the subclavian artery form </a:t>
            </a:r>
            <a:r>
              <a:rPr lang="en-US" b="1">
                <a:solidFill>
                  <a:srgbClr val="0B0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TRUNK.</a:t>
            </a:r>
            <a:endParaRPr>
              <a:solidFill>
                <a:srgbClr val="0B0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Lucida Sans"/>
              <a:buNone/>
            </a:pPr>
            <a:br>
              <a:rPr lang="en-US" sz="3690"/>
            </a:br>
            <a:r>
              <a:rPr lang="en-US" sz="3690" b="1" u="sng"/>
              <a:t>TRUNKS</a:t>
            </a:r>
            <a:br>
              <a:rPr lang="en-US" sz="3690" b="1" u="sng"/>
            </a:br>
            <a:endParaRPr sz="3690" b="1" u="sng"/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2"/>
          <p:cNvSpPr txBox="1">
            <a:spLocks noGrp="1"/>
          </p:cNvSpPr>
          <p:nvPr>
            <p:ph type="body" idx="1"/>
          </p:nvPr>
        </p:nvSpPr>
        <p:spPr>
          <a:xfrm>
            <a:off x="228600" y="304800"/>
            <a:ext cx="84582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Compression test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Press for 1 min on median nerve at the distal palmar crease as it enters the CT-pins &amp; needle is positive.</a:t>
            </a:r>
            <a:endParaRPr/>
          </a:p>
          <a:p>
            <a:pPr marL="365760" lvl="0" indent="-135128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904"/>
              <a:buNone/>
            </a:pPr>
            <a:endParaRPr sz="2800" b="1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904"/>
              <a:buChar char="🞂"/>
            </a:pPr>
            <a:r>
              <a:rPr lang="en-US" sz="2800" b="1" u="sng">
                <a:latin typeface="Times New Roman"/>
                <a:ea typeface="Times New Roman"/>
                <a:cs typeface="Times New Roman"/>
                <a:sym typeface="Times New Roman"/>
              </a:rPr>
              <a:t>Pointing index/oschner’s clasp test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904"/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Clasp both the hands ,index and middle finger fail to flex due to loss of action of long finger flexors of index and middle fingers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pic>
        <p:nvPicPr>
          <p:cNvPr id="850" name="Google Shape;850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4800600"/>
            <a:ext cx="31242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0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90</a:t>
            </a:fld>
            <a:endParaRPr/>
          </a:p>
        </p:txBody>
      </p:sp>
      <p:sp>
        <p:nvSpPr>
          <p:cNvPr id="852" name="Google Shape;852;p10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03"/>
          <p:cNvSpPr txBox="1">
            <a:spLocks noGrp="1"/>
          </p:cNvSpPr>
          <p:nvPr>
            <p:ph type="body" idx="1"/>
          </p:nvPr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500" b="1" u="sng">
                <a:latin typeface="Times New Roman"/>
                <a:ea typeface="Times New Roman"/>
                <a:cs typeface="Times New Roman"/>
                <a:sym typeface="Times New Roman"/>
              </a:rPr>
              <a:t>Ape hand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Flattening of thenar eminence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Lack of opposition of the thumb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Thumb held with index finger due to over action of A</a:t>
            </a: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P &amp; EPL.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Thumb web space contract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Fingers show trophic changes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Slight clawing of index and middle finger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139446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pic>
        <p:nvPicPr>
          <p:cNvPr id="858" name="Google Shape;858;p103" descr="http://upload.wikimedia.org/wikipedia/en/thumb/d/d6/Apehand_1.JPG/220px-Apehand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8700" y="152400"/>
            <a:ext cx="2042300" cy="16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03" descr="http://o.quizlet.com/Tbg5I72RZwqfIoCvXWvwhQ_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4500" y="4586700"/>
            <a:ext cx="2808514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0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91</a:t>
            </a:fld>
            <a:endParaRPr/>
          </a:p>
        </p:txBody>
      </p:sp>
      <p:sp>
        <p:nvSpPr>
          <p:cNvPr id="861" name="Google Shape;861;p10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04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4"/>
              <a:buNone/>
            </a:pPr>
            <a:r>
              <a:rPr lang="en-US" sz="2800" b="1" u="sng">
                <a:latin typeface="Times New Roman"/>
                <a:ea typeface="Times New Roman"/>
                <a:cs typeface="Times New Roman"/>
                <a:sym typeface="Times New Roman"/>
              </a:rPr>
              <a:t>Partial claw hand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904"/>
              <a:buChar char="🞂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Paralysis of first and second lumbricals 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904"/>
              <a:buChar char="🞂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Hyperextension of MCP of index and middle finger along with flexion of IP joints.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867" name="Google Shape;867;p10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92</a:t>
            </a:fld>
            <a:endParaRPr/>
          </a:p>
        </p:txBody>
      </p:sp>
      <p:sp>
        <p:nvSpPr>
          <p:cNvPr id="868" name="Google Shape;868;p10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869" name="Google Shape;86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75" y="2219250"/>
            <a:ext cx="7971724" cy="455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0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875" name="Google Shape;875;p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876" name="Google Shape;876;p105" descr="https://s-media-cache-ak0.pinimg.com/736x/87/56/bd/8756bd9975387bb088c17479eafa7f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57200"/>
            <a:ext cx="84582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10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93</a:t>
            </a:fld>
            <a:endParaRPr/>
          </a:p>
        </p:txBody>
      </p:sp>
      <p:sp>
        <p:nvSpPr>
          <p:cNvPr id="878" name="Google Shape;878;p10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6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139446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884" name="Google Shape;884;p1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Lucida Sans"/>
              <a:buNone/>
            </a:pPr>
            <a:endParaRPr/>
          </a:p>
        </p:txBody>
      </p:sp>
      <p:pic>
        <p:nvPicPr>
          <p:cNvPr id="885" name="Google Shape;885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609600"/>
            <a:ext cx="6553200" cy="5614988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10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94</a:t>
            </a:fld>
            <a:endParaRPr/>
          </a:p>
        </p:txBody>
      </p:sp>
      <p:sp>
        <p:nvSpPr>
          <p:cNvPr id="887" name="Google Shape;887;p10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07"/>
          <p:cNvSpPr txBox="1">
            <a:spLocks noGrp="1"/>
          </p:cNvSpPr>
          <p:nvPr>
            <p:ph type="body" idx="1"/>
          </p:nvPr>
        </p:nvSpPr>
        <p:spPr>
          <a:xfrm>
            <a:off x="381000" y="228600"/>
            <a:ext cx="84582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8"/>
              <a:buNone/>
            </a:pPr>
            <a:r>
              <a:rPr lang="en-US" sz="2600" b="1" u="sng">
                <a:latin typeface="Times New Roman"/>
                <a:ea typeface="Times New Roman"/>
                <a:cs typeface="Times New Roman"/>
                <a:sym typeface="Times New Roman"/>
              </a:rPr>
              <a:t>Pointing index finger 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Char char="🞂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Higher lesion –long flexors of hand, asking to make a fist the index finger will point forward.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68"/>
              <a:buChar char="🞂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(flx dig.-profundus tendon of ring finger pull middle finger into partial flexion leaving index finger in extension and pointing forward.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93" name="Google Shape;893;p107" descr="https://tse4.mm.bing.net/th?id=OIP.B6BXO_xIHN1MpFxJaaPpMQEsDs&amp;pid=15.1&amp;P=0&amp;w=222&amp;h=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3886200"/>
            <a:ext cx="39624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10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95</a:t>
            </a:fld>
            <a:endParaRPr/>
          </a:p>
        </p:txBody>
      </p:sp>
      <p:sp>
        <p:nvSpPr>
          <p:cNvPr id="895" name="Google Shape;895;p10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08"/>
          <p:cNvSpPr txBox="1">
            <a:spLocks noGrp="1"/>
          </p:cNvSpPr>
          <p:nvPr>
            <p:ph type="body" idx="1"/>
          </p:nvPr>
        </p:nvSpPr>
        <p:spPr>
          <a:xfrm>
            <a:off x="4572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Tip to Tip pinch 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Anterior interosseous nerve palsy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Index and thumb cannot touch together due to paralysis of FDP</a:t>
            </a: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rofundus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&amp; FPL .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Show a tear drop appearance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1" name="Google Shape;901;p108" descr="https://plasticsurgerykey.com/wp-content/uploads/2016/03/B9781455740246000149_f014-001-97814557402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276600"/>
            <a:ext cx="40386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2971800"/>
            <a:ext cx="39624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10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96</a:t>
            </a:fld>
            <a:endParaRPr/>
          </a:p>
        </p:txBody>
      </p:sp>
      <p:sp>
        <p:nvSpPr>
          <p:cNvPr id="904" name="Google Shape;904;p10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09"/>
          <p:cNvSpPr txBox="1">
            <a:spLocks noGrp="1"/>
          </p:cNvSpPr>
          <p:nvPr>
            <p:ph type="body" idx="1"/>
          </p:nvPr>
        </p:nvSpPr>
        <p:spPr>
          <a:xfrm>
            <a:off x="533400" y="304800"/>
            <a:ext cx="822960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2500" b="1" u="sng">
                <a:latin typeface="Times New Roman"/>
                <a:ea typeface="Times New Roman"/>
                <a:cs typeface="Times New Roman"/>
                <a:sym typeface="Times New Roman"/>
              </a:rPr>
              <a:t>Functional disability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Difficulty in holding both big and small objects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Char char="🞂"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Activity in involved hand is clumsy.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</a:pPr>
            <a:r>
              <a:rPr lang="en-US" sz="2500" b="1" u="sng">
                <a:latin typeface="Times New Roman"/>
                <a:ea typeface="Times New Roman"/>
                <a:cs typeface="Times New Roman"/>
                <a:sym typeface="Times New Roman"/>
              </a:rPr>
              <a:t>Trick movements</a:t>
            </a:r>
            <a:endParaRPr/>
          </a:p>
          <a:p>
            <a:pPr marL="365760" lvl="0" indent="-2560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</a:pP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910" name="Google Shape;910;p109"/>
          <p:cNvGraphicFramePr/>
          <p:nvPr/>
        </p:nvGraphicFramePr>
        <p:xfrm>
          <a:off x="228600" y="3047999"/>
          <a:ext cx="8610600" cy="335280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215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7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Paralysis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Action needed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Muscle used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Trick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Pronator teres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Pronation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Brachioradialis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Internal rotation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Radial deviation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Wrist flexion 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ECR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FCU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FPL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Flexion of IP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EPL –contraction and relaxation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Rebound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6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Opponens policies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Opposition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APL-gravity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11" name="Google Shape;911;p10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97</a:t>
            </a:fld>
            <a:endParaRPr/>
          </a:p>
        </p:txBody>
      </p:sp>
      <p:sp>
        <p:nvSpPr>
          <p:cNvPr id="912" name="Google Shape;912;p10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10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82296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36"/>
              <a:buChar char="🞂"/>
            </a:pPr>
            <a:r>
              <a:rPr lang="en-US"/>
              <a:t>Thumb rotation is sign of recovery </a:t>
            </a:r>
            <a:endParaRPr/>
          </a:p>
          <a:p>
            <a:pPr marL="365760" lvl="0" indent="-25603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 b="1" u="sng"/>
              <a:t>Treatment </a:t>
            </a:r>
            <a:endParaRPr/>
          </a:p>
          <a:p>
            <a:pPr marL="624078" lvl="0" indent="-51435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Font typeface="Lucida Sans"/>
              <a:buAutoNum type="arabicPeriod"/>
            </a:pPr>
            <a:r>
              <a:rPr lang="en-US" b="1" u="sng">
                <a:latin typeface="Times New Roman"/>
                <a:ea typeface="Times New Roman"/>
                <a:cs typeface="Times New Roman"/>
                <a:sym typeface="Times New Roman"/>
              </a:rPr>
              <a:t>Conservative</a:t>
            </a:r>
            <a:endParaRPr/>
          </a:p>
          <a:p>
            <a:pPr marL="624078" lvl="0" indent="-51435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Passive movements to wrist &amp; fingers </a:t>
            </a:r>
            <a:endParaRPr/>
          </a:p>
          <a:p>
            <a:pPr marL="624078" lvl="0" indent="-51435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Gentle stretching of long flexors</a:t>
            </a:r>
            <a:endParaRPr/>
          </a:p>
          <a:p>
            <a:pPr marL="624078" lvl="0" indent="-51435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IG stimulation to all muscles </a:t>
            </a:r>
            <a:endParaRPr/>
          </a:p>
          <a:p>
            <a:pPr marL="624078" lvl="0" indent="-51435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Anesthetic hand care</a:t>
            </a:r>
            <a:endParaRPr/>
          </a:p>
          <a:p>
            <a:pPr marL="624078" lvl="0" indent="-51435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Char char="🞂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Splints-opposition splints to maintain thumb in opposition.</a:t>
            </a:r>
            <a:endParaRPr/>
          </a:p>
          <a:p>
            <a:pPr marL="624078" lvl="0" indent="-51435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  Prevent contracture of first two webs space.</a:t>
            </a:r>
            <a:endParaRPr/>
          </a:p>
          <a:p>
            <a:pPr marL="624078" lvl="0" indent="-39776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  <a:p>
            <a:pPr marL="365760" lvl="0" indent="-25603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/>
          </a:p>
        </p:txBody>
      </p:sp>
      <p:sp>
        <p:nvSpPr>
          <p:cNvPr id="918" name="Google Shape;918;p11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98</a:t>
            </a:fld>
            <a:endParaRPr/>
          </a:p>
        </p:txBody>
      </p:sp>
      <p:sp>
        <p:nvSpPr>
          <p:cNvPr id="919" name="Google Shape;919;p11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  <p:pic>
        <p:nvPicPr>
          <p:cNvPr id="920" name="Google Shape;920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6945" y="2454350"/>
            <a:ext cx="2600950" cy="19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1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Two splints used</a:t>
            </a:r>
            <a:endParaRPr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926" name="Google Shape;926;p111"/>
          <p:cNvGraphicFramePr/>
          <p:nvPr/>
        </p:nvGraphicFramePr>
        <p:xfrm>
          <a:off x="381000" y="838200"/>
          <a:ext cx="8610600" cy="3638950"/>
        </p:xfrm>
        <a:graphic>
          <a:graphicData uri="http://schemas.openxmlformats.org/drawingml/2006/table">
            <a:tbl>
              <a:tblPr firstRow="1" bandRow="1">
                <a:noFill/>
                <a:tableStyleId>{1087E799-1251-4582-99A7-CC5AFA155C45}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C-bar splint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Times New Roman"/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Cockup splint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Aluminum orthoplast &amp; POP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Aluminum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1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Used-maintain first web space </a:t>
                      </a:r>
                      <a:endParaRPr/>
                    </a:p>
                    <a:p>
                      <a:pPr marL="0" marR="0" lvl="0" indent="-1270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held with 3 velcro straps</a:t>
                      </a:r>
                      <a:endParaRPr/>
                    </a:p>
                    <a:p>
                      <a:pPr marL="0" marR="0" lvl="0" indent="-1270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✔"/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 over index finger</a:t>
                      </a:r>
                      <a:endParaRPr/>
                    </a:p>
                    <a:p>
                      <a:pPr marL="0" marR="0" lvl="0" indent="-1270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✔"/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 over the thumb</a:t>
                      </a:r>
                      <a:endParaRPr/>
                    </a:p>
                    <a:p>
                      <a:pPr marL="0" marR="0" lvl="0" indent="-1270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✔"/>
                      </a:pP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 at deepest part of first web space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Opposition out trigger to maintain thumb in opposition </a:t>
                      </a:r>
                      <a:endParaRPr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7" name="Google Shape;927;p111" descr="https://tse1.mm.bing.net/th?id=OIP.OIi5Xrw0XvA5IZdJI4hbkwEsCx&amp;pid=15.1&amp;P=0&amp;w=282&amp;h=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4648200"/>
            <a:ext cx="35052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1" descr="https://tse3.mm.bing.net/th?id=OIP.Qgr8-tePNY4UI7j5jfp5uQD6EA&amp;pid=15.1&amp;P=0&amp;w=300&amp;h=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2400" y="4800600"/>
            <a:ext cx="1981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11" descr="https://tse1.mm.bing.net/th?id=OIP.w6Tl0u2b2gskJ2jg0iBS9AEsBz&amp;pid=15.1&amp;P=0&amp;w=303&amp;h=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9800" y="5105400"/>
            <a:ext cx="28956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1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99</a:t>
            </a:fld>
            <a:endParaRPr/>
          </a:p>
        </p:txBody>
      </p:sp>
      <p:sp>
        <p:nvSpPr>
          <p:cNvPr id="931" name="Google Shape;931;p11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MGMIOP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course">
  <a:themeElements>
    <a:clrScheme name="Concours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5704</Words>
  <Application>Microsoft Office PowerPoint</Application>
  <PresentationFormat>On-screen Show (4:3)</PresentationFormat>
  <Paragraphs>1372</Paragraphs>
  <Slides>151</Slides>
  <Notes>151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59" baseType="lpstr">
      <vt:lpstr>Arial</vt:lpstr>
      <vt:lpstr>Calibri</vt:lpstr>
      <vt:lpstr>Georgia</vt:lpstr>
      <vt:lpstr>Lucida Sans</vt:lpstr>
      <vt:lpstr>Noto Sans Symbols</vt:lpstr>
      <vt:lpstr>Times New Roman</vt:lpstr>
      <vt:lpstr>Verdana</vt:lpstr>
      <vt:lpstr>Concourse</vt:lpstr>
      <vt:lpstr>Brachial plexus Injury</vt:lpstr>
      <vt:lpstr>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ROOTS</vt:lpstr>
      <vt:lpstr> TRUNKS </vt:lpstr>
      <vt:lpstr>DIVISION</vt:lpstr>
      <vt:lpstr>CORDS</vt:lpstr>
      <vt:lpstr>BRANCHES OF ROOTS</vt:lpstr>
      <vt:lpstr>PowerPoint Presentation</vt:lpstr>
      <vt:lpstr>Lateral cord</vt:lpstr>
      <vt:lpstr>MEDIAL CORD</vt:lpstr>
      <vt:lpstr>POSTERIOR CORD</vt:lpstr>
      <vt:lpstr>List of injury </vt:lpstr>
      <vt:lpstr>PowerPoint Presentation</vt:lpstr>
      <vt:lpstr>Brachial plexus palsy-Total plexus palsy </vt:lpstr>
      <vt:lpstr>Brachial Plexus Injury- Obstetric brachial plexus palsy  </vt:lpstr>
      <vt:lpstr>Upper plexus paralysis </vt:lpstr>
      <vt:lpstr>Erb’s Duchenne Palsy </vt:lpstr>
      <vt:lpstr>PowerPoint Presentation</vt:lpstr>
      <vt:lpstr>Lower plexus paralysis</vt:lpstr>
      <vt:lpstr>Klumpke’s Palsy</vt:lpstr>
      <vt:lpstr>PowerPoint Presentation</vt:lpstr>
      <vt:lpstr>PowerPoint Presentation</vt:lpstr>
      <vt:lpstr>Axillary Nerve Palsy</vt:lpstr>
      <vt:lpstr>Musculocutaneous Nerve</vt:lpstr>
      <vt:lpstr>PowerPoint Presentation</vt:lpstr>
      <vt:lpstr>PowerPoint Presentation</vt:lpstr>
      <vt:lpstr>PowerPoint Presentation</vt:lpstr>
      <vt:lpstr>Radial Nerve</vt:lpstr>
      <vt:lpstr>PowerPoint Presentation</vt:lpstr>
      <vt:lpstr>PowerPoint Presentation</vt:lpstr>
      <vt:lpstr>PowerPoint Presentation</vt:lpstr>
      <vt:lpstr>Injury </vt:lpstr>
      <vt:lpstr>Ulnar Nerve </vt:lpstr>
      <vt:lpstr>PowerPoint Presentation</vt:lpstr>
      <vt:lpstr>PowerPoint Presentation</vt:lpstr>
      <vt:lpstr>Claw hand deformities</vt:lpstr>
      <vt:lpstr>PowerPoint Presentation</vt:lpstr>
      <vt:lpstr>Median Nerve </vt:lpstr>
      <vt:lpstr>PowerPoint Presentation</vt:lpstr>
      <vt:lpstr>PowerPoint Presentation</vt:lpstr>
      <vt:lpstr>PowerPoint Presentation</vt:lpstr>
      <vt:lpstr>PowerPoint Presentation</vt:lpstr>
      <vt:lpstr>Intercostal nerve</vt:lpstr>
      <vt:lpstr>PowerPoint Presentation</vt:lpstr>
      <vt:lpstr>PowerPoint Presentation</vt:lpstr>
      <vt:lpstr>Intercostal nerve lesion</vt:lpstr>
      <vt:lpstr>PowerPoint Presentation</vt:lpstr>
      <vt:lpstr>Phrenic nerve  </vt:lpstr>
      <vt:lpstr>PowerPoint Presentation</vt:lpstr>
      <vt:lpstr>PowerPoint Presentation</vt:lpstr>
      <vt:lpstr>PowerPoint Presentation</vt:lpstr>
      <vt:lpstr>Diagnosis of Peripheral nerve injuries</vt:lpstr>
      <vt:lpstr>PowerPoint Presentation</vt:lpstr>
      <vt:lpstr>PowerPoint Presentation</vt:lpstr>
      <vt:lpstr>PowerPoint Presentation</vt:lpstr>
      <vt:lpstr>PowerPoint Presentation</vt:lpstr>
      <vt:lpstr>Management for PNI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for peripheral nerves of upper limb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Signs and Symptoms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Claw hand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Lumbosacral plexus </vt:lpstr>
      <vt:lpstr>Lumbar plexus </vt:lpstr>
      <vt:lpstr>PowerPoint Presentation</vt:lpstr>
      <vt:lpstr>PowerPoint Presentation</vt:lpstr>
      <vt:lpstr>PowerPoint Presentation</vt:lpstr>
      <vt:lpstr>PowerPoint Presentation</vt:lpstr>
      <vt:lpstr>Lower limb palsy</vt:lpstr>
      <vt:lpstr>PowerPoint Presentation</vt:lpstr>
      <vt:lpstr>PowerPoint Presentation</vt:lpstr>
      <vt:lpstr>PowerPoint Presentation</vt:lpstr>
      <vt:lpstr>PowerPoint Presentation</vt:lpstr>
      <vt:lpstr>Femoral nerve </vt:lpstr>
      <vt:lpstr>PowerPoint Presentation</vt:lpstr>
      <vt:lpstr>PowerPoint Presentation</vt:lpstr>
      <vt:lpstr> Treatment </vt:lpstr>
      <vt:lpstr>Sciatic nerve palsy </vt:lpstr>
      <vt:lpstr>PowerPoint Presentation</vt:lpstr>
      <vt:lpstr>PowerPoint Presentation</vt:lpstr>
      <vt:lpstr>PowerPoint Presentation</vt:lpstr>
      <vt:lpstr>PowerPoint Presentation</vt:lpstr>
      <vt:lpstr>Treatment </vt:lpstr>
      <vt:lpstr>Common peroneal nerve palsy </vt:lpstr>
      <vt:lpstr>PowerPoint Presentation</vt:lpstr>
      <vt:lpstr>PowerPoint Presentation</vt:lpstr>
      <vt:lpstr>PowerPoint Presentation</vt:lpstr>
      <vt:lpstr>PowerPoint Presentation</vt:lpstr>
      <vt:lpstr>Medial popliteal nerve (tibial nerve)</vt:lpstr>
      <vt:lpstr>PowerPoint Presentation</vt:lpstr>
      <vt:lpstr>PowerPoint Presentation</vt:lpstr>
      <vt:lpstr> Treatment 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Brachial plexus Injury</dc:title>
  <dc:creator>Mansoor</dc:creator>
  <cp:lastModifiedBy>prachidorlikar0510@gmail.com</cp:lastModifiedBy>
  <cp:revision>3</cp:revision>
  <dcterms:modified xsi:type="dcterms:W3CDTF">2024-06-18T16:00:32Z</dcterms:modified>
</cp:coreProperties>
</file>